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2" r:id="rId2"/>
    <p:sldId id="256" r:id="rId3"/>
    <p:sldId id="257" r:id="rId4"/>
    <p:sldId id="293" r:id="rId5"/>
    <p:sldId id="294" r:id="rId6"/>
    <p:sldId id="260" r:id="rId7"/>
    <p:sldId id="295" r:id="rId8"/>
    <p:sldId id="296" r:id="rId9"/>
    <p:sldId id="297" r:id="rId10"/>
    <p:sldId id="298" r:id="rId11"/>
    <p:sldId id="299" r:id="rId12"/>
    <p:sldId id="302" r:id="rId13"/>
    <p:sldId id="303" r:id="rId14"/>
    <p:sldId id="304" r:id="rId15"/>
    <p:sldId id="276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3004800" cy="9753600"/>
  <p:notesSz cx="13004800" cy="97536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5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/>
    <p:restoredTop sz="94753"/>
  </p:normalViewPr>
  <p:slideViewPr>
    <p:cSldViewPr>
      <p:cViewPr varScale="1">
        <p:scale>
          <a:sx n="77" d="100"/>
          <a:sy n="77" d="100"/>
        </p:scale>
        <p:origin x="1674" y="96"/>
      </p:cViewPr>
      <p:guideLst>
        <p:guide orient="horz" pos="2845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F519F-BDAE-584E-B5C4-8BED370C453D}" type="datetimeFigureOut">
              <a:rPr lang="en-US" smtClean="0"/>
              <a:t>2024-09-23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D5EFB-D3E2-B74C-8222-6EC63BDE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5EFB-D3E2-B74C-8222-6EC63BDEC3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0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5EFB-D3E2-B74C-8222-6EC63BDEC3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9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5EFB-D3E2-B74C-8222-6EC63BDEC3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18309" y="812800"/>
            <a:ext cx="956818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41414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2019-2020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2024-09-23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C4946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marL="25400">
              <a:lnSpc>
                <a:spcPts val="19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41414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2019-2020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2024-09-23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C4946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marL="25400">
              <a:lnSpc>
                <a:spcPts val="19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41414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2019-2020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2024-09-23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C4946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marL="25400">
              <a:lnSpc>
                <a:spcPts val="19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41414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2019-2020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2024-09-23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C4946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marL="25400">
              <a:lnSpc>
                <a:spcPts val="19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41414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2019-2020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2024-09-23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4C4946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marL="25400">
              <a:lnSpc>
                <a:spcPts val="19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08000" y="2171700"/>
            <a:ext cx="11997690" cy="0"/>
          </a:xfrm>
          <a:custGeom>
            <a:avLst/>
            <a:gdLst/>
            <a:ahLst/>
            <a:cxnLst/>
            <a:rect l="l" t="t" r="r" b="b"/>
            <a:pathLst>
              <a:path w="11997690">
                <a:moveTo>
                  <a:pt x="0" y="0"/>
                </a:moveTo>
                <a:lnTo>
                  <a:pt x="1199729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08000" y="635000"/>
            <a:ext cx="11997690" cy="0"/>
          </a:xfrm>
          <a:custGeom>
            <a:avLst/>
            <a:gdLst/>
            <a:ahLst/>
            <a:cxnLst/>
            <a:rect l="l" t="t" r="r" b="b"/>
            <a:pathLst>
              <a:path w="11997690">
                <a:moveTo>
                  <a:pt x="0" y="0"/>
                </a:moveTo>
                <a:lnTo>
                  <a:pt x="1199729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7630" y="9098056"/>
            <a:ext cx="1008470" cy="6426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8309" y="812800"/>
            <a:ext cx="956818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cs typeface="Garamond" panose="020204040303010108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3720" y="2120900"/>
            <a:ext cx="11897360" cy="2555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3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414141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2019-2020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2024-09-23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7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C4946"/>
                </a:solidFill>
                <a:latin typeface="Book Antiqua" panose="02040602050305030304"/>
                <a:cs typeface="Book Antiqua" panose="02040602050305030304"/>
              </a:defRPr>
            </a:lvl1pPr>
          </a:lstStyle>
          <a:p>
            <a:pPr marL="25400">
              <a:lnSpc>
                <a:spcPts val="19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826769"/>
            <a:ext cx="11857990" cy="1060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00" spc="-285" dirty="0"/>
              <a:t>Create </a:t>
            </a:r>
            <a:r>
              <a:rPr sz="6800" spc="-550" dirty="0"/>
              <a:t>and </a:t>
            </a:r>
            <a:r>
              <a:rPr sz="6800" spc="-455" dirty="0"/>
              <a:t>activate </a:t>
            </a:r>
            <a:r>
              <a:rPr lang="en-US" altLang="zh-CN" sz="6800" spc="-550" dirty="0"/>
              <a:t>a</a:t>
            </a:r>
            <a:r>
              <a:rPr lang="zh-CN" altLang="en-US" sz="6800" spc="-550" dirty="0"/>
              <a:t> </a:t>
            </a:r>
            <a:r>
              <a:rPr lang="en-US" altLang="zh-CN" sz="6800" spc="-550" dirty="0"/>
              <a:t>docker </a:t>
            </a:r>
            <a:r>
              <a:rPr sz="6800" spc="-320" dirty="0"/>
              <a:t>Account</a:t>
            </a:r>
            <a:endParaRPr sz="6800" dirty="0"/>
          </a:p>
        </p:txBody>
      </p:sp>
      <p:sp>
        <p:nvSpPr>
          <p:cNvPr id="3" name="object 3"/>
          <p:cNvSpPr txBox="1"/>
          <p:nvPr/>
        </p:nvSpPr>
        <p:spPr>
          <a:xfrm>
            <a:off x="546100" y="2514600"/>
            <a:ext cx="165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2489200"/>
            <a:ext cx="108184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lang="en-US" altLang="zh-CN" sz="2350" spc="-10" dirty="0">
                <a:solidFill>
                  <a:srgbClr val="212121"/>
                </a:solidFill>
                <a:latin typeface="Book Antiqua"/>
                <a:cs typeface="Book Antiqua"/>
              </a:rPr>
              <a:t>Docker</a:t>
            </a:r>
            <a:r>
              <a:rPr lang="zh-CN" altLang="en-US" sz="2350" spc="-10" dirty="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home page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at </a:t>
            </a:r>
            <a:r>
              <a:rPr lang="en-US" sz="2350" b="1" spc="-10" dirty="0">
                <a:solidFill>
                  <a:srgbClr val="212121"/>
                </a:solidFill>
                <a:latin typeface="Book Antiqua"/>
                <a:cs typeface="Book Antiqua"/>
              </a:rPr>
              <a:t>https://</a:t>
            </a:r>
            <a:r>
              <a:rPr lang="en-US" sz="2350" b="1" spc="-10" dirty="0" err="1">
                <a:solidFill>
                  <a:srgbClr val="212121"/>
                </a:solidFill>
                <a:latin typeface="Book Antiqua"/>
                <a:cs typeface="Book Antiqua"/>
              </a:rPr>
              <a:t>www.docker.com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.</a:t>
            </a:r>
            <a:endParaRPr sz="235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100" y="6085205"/>
            <a:ext cx="165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dirty="0"/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0900" y="6002153"/>
            <a:ext cx="6622766" cy="3065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On the </a:t>
            </a:r>
            <a:r>
              <a:rPr sz="2350" spc="-15" dirty="0">
                <a:solidFill>
                  <a:srgbClr val="212121"/>
                </a:solidFill>
                <a:latin typeface="Book Antiqua"/>
                <a:cs typeface="Book Antiqua"/>
              </a:rPr>
              <a:t>Create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an </a:t>
            </a:r>
            <a:r>
              <a:rPr lang="en-US" sz="2350" spc="-70" dirty="0">
                <a:solidFill>
                  <a:srgbClr val="212121"/>
                </a:solidFill>
                <a:latin typeface="Book Antiqua"/>
                <a:cs typeface="Book Antiqua"/>
              </a:rPr>
              <a:t>docker</a:t>
            </a:r>
            <a:r>
              <a:rPr sz="2350" spc="-70" dirty="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account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page</a:t>
            </a:r>
            <a:r>
              <a:rPr lang="en-US" sz="2350" spc="-5" dirty="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lang="en-US" sz="2350" b="1" spc="-5" dirty="0">
                <a:solidFill>
                  <a:srgbClr val="212121"/>
                </a:solidFill>
                <a:latin typeface="Book Antiqua"/>
                <a:cs typeface="Book Antiqua"/>
              </a:rPr>
              <a:t>https://</a:t>
            </a:r>
            <a:r>
              <a:rPr lang="en-US" sz="2350" b="1" spc="-5" dirty="0" err="1">
                <a:solidFill>
                  <a:srgbClr val="212121"/>
                </a:solidFill>
                <a:latin typeface="Book Antiqua"/>
                <a:cs typeface="Book Antiqua"/>
              </a:rPr>
              <a:t>hub.docker.com</a:t>
            </a:r>
            <a:r>
              <a:rPr lang="en-US" sz="2350" b="1" spc="-5" dirty="0">
                <a:solidFill>
                  <a:srgbClr val="212121"/>
                </a:solidFill>
                <a:latin typeface="Book Antiqua"/>
                <a:cs typeface="Book Antiqua"/>
              </a:rPr>
              <a:t>/signup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, enter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your HKU email </a:t>
            </a:r>
            <a:r>
              <a:rPr sz="2350" spc="-15" dirty="0">
                <a:solidFill>
                  <a:srgbClr val="212121"/>
                </a:solidFill>
                <a:latin typeface="Book Antiqua"/>
                <a:cs typeface="Book Antiqua"/>
              </a:rPr>
              <a:t>address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(educators/  teaching </a:t>
            </a:r>
            <a:r>
              <a:rPr sz="2350" spc="-15" dirty="0">
                <a:solidFill>
                  <a:srgbClr val="212121"/>
                </a:solidFill>
                <a:latin typeface="Book Antiqua"/>
                <a:cs typeface="Book Antiqua"/>
              </a:rPr>
              <a:t>staff: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UID@hku.hk; students:  UID@connect.hku.hk), </a:t>
            </a:r>
            <a:r>
              <a:rPr sz="2350" spc="-15" dirty="0">
                <a:solidFill>
                  <a:srgbClr val="212121"/>
                </a:solidFill>
                <a:latin typeface="Book Antiqua"/>
                <a:cs typeface="Book Antiqua"/>
              </a:rPr>
              <a:t>password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(a </a:t>
            </a:r>
            <a:r>
              <a:rPr sz="2350" spc="-15" dirty="0">
                <a:solidFill>
                  <a:srgbClr val="212121"/>
                </a:solidFill>
                <a:latin typeface="Book Antiqua"/>
                <a:cs typeface="Book Antiqua"/>
              </a:rPr>
              <a:t>new</a:t>
            </a:r>
            <a:r>
              <a:rPr lang="en-US" sz="2350" spc="-15" dirty="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sz="2350" spc="-15" dirty="0">
                <a:solidFill>
                  <a:srgbClr val="212121"/>
                </a:solidFill>
                <a:latin typeface="Book Antiqua"/>
                <a:cs typeface="Book Antiqua"/>
              </a:rPr>
              <a:t>password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at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your choice for login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to </a:t>
            </a:r>
            <a:r>
              <a:rPr lang="en-US" sz="2350" spc="-55" dirty="0">
                <a:solidFill>
                  <a:srgbClr val="212121"/>
                </a:solidFill>
                <a:latin typeface="Book Antiqua"/>
                <a:cs typeface="Book Antiqua"/>
              </a:rPr>
              <a:t>docker</a:t>
            </a:r>
            <a:r>
              <a:rPr sz="2350" spc="-55" dirty="0">
                <a:solidFill>
                  <a:srgbClr val="212121"/>
                </a:solidFill>
                <a:latin typeface="Book Antiqua"/>
                <a:cs typeface="Book Antiqua"/>
              </a:rPr>
              <a:t>) 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and account name (please put in your</a:t>
            </a:r>
            <a:r>
              <a:rPr lang="en-US" sz="2350" spc="-10" dirty="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Portal UID unless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it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has been </a:t>
            </a:r>
            <a:r>
              <a:rPr sz="2350" spc="-5" dirty="0">
                <a:solidFill>
                  <a:srgbClr val="212121"/>
                </a:solidFill>
                <a:latin typeface="Book Antiqua"/>
                <a:cs typeface="Book Antiqua"/>
              </a:rPr>
              <a:t>taken 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up by  others), and then click</a:t>
            </a:r>
            <a:r>
              <a:rPr sz="2350" spc="10" dirty="0">
                <a:solidFill>
                  <a:srgbClr val="212121"/>
                </a:solidFill>
                <a:latin typeface="Book Antiqua"/>
                <a:cs typeface="Book Antiqua"/>
              </a:rPr>
              <a:t> </a:t>
            </a:r>
            <a:r>
              <a:rPr lang="en-US" sz="2350" spc="-10" dirty="0">
                <a:solidFill>
                  <a:srgbClr val="212121"/>
                </a:solidFill>
                <a:latin typeface="Book Antiqua"/>
                <a:cs typeface="Book Antiqua"/>
              </a:rPr>
              <a:t>Sign up</a:t>
            </a:r>
            <a:r>
              <a:rPr sz="2350" spc="-10" dirty="0">
                <a:solidFill>
                  <a:srgbClr val="212121"/>
                </a:solidFill>
                <a:latin typeface="Book Antiqua"/>
                <a:cs typeface="Book Antiqua"/>
              </a:rPr>
              <a:t>.</a:t>
            </a:r>
            <a:endParaRPr sz="2350" dirty="0">
              <a:latin typeface="Book Antiqua"/>
              <a:cs typeface="Book Antiqu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61FD42-84FB-1C46-AA81-37860302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058696"/>
            <a:ext cx="6622766" cy="2732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03868A-C58F-DD33-950E-999E1AA8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04" y="2903310"/>
            <a:ext cx="4339286" cy="61668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2378151"/>
            <a:ext cx="15240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308351"/>
            <a:ext cx="1154366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altLang="zh-CN" sz="2950" b="1" dirty="0">
                <a:latin typeface="Book Antiqua" panose="02040602050305030304"/>
              </a:rPr>
              <a:t>1. Pulling the Image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dirty="0"/>
              <a:t>10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683301" y="838691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 dirty="0"/>
              <a:t>Install </a:t>
            </a:r>
            <a:r>
              <a:rPr lang="en-US" altLang="zh-CN" kern="0" spc="30" dirty="0" err="1"/>
              <a:t>mongodb</a:t>
            </a:r>
            <a:r>
              <a:rPr lang="en-US" altLang="zh-CN" kern="0" spc="30" dirty="0"/>
              <a:t> Using Docker</a:t>
            </a:r>
            <a:endParaRPr lang="en-US" kern="0" spc="3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F04B5-68AF-5B70-D918-F3FDD1798A3E}"/>
              </a:ext>
            </a:extLst>
          </p:cNvPr>
          <p:cNvSpPr txBox="1"/>
          <p:nvPr/>
        </p:nvSpPr>
        <p:spPr>
          <a:xfrm>
            <a:off x="825500" y="2947723"/>
            <a:ext cx="10020300" cy="216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latin typeface="Book Antiqua" panose="02040602050305030304"/>
              </a:rPr>
              <a:t>To download the latest MongoDB image, enter the command: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pull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mongo:latest</a:t>
            </a:r>
            <a:endParaRPr lang="en-US" altLang="zh-CN" sz="2000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dirty="0">
                <a:latin typeface="Book Antiqua" panose="02040602050305030304"/>
              </a:rPr>
              <a:t>After executing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images</a:t>
            </a:r>
            <a:r>
              <a:rPr lang="en-US" altLang="zh-CN" sz="2400" dirty="0">
                <a:latin typeface="Book Antiqua" panose="02040602050305030304"/>
              </a:rPr>
              <a:t>, you will see that the MongoDB image has been successfully pulled.</a:t>
            </a:r>
            <a:endParaRPr lang="zh-CN" altLang="en-US" sz="2400" dirty="0">
              <a:latin typeface="Book Antiqua" panose="02040602050305030304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5EF24D-C6EC-F4B3-254C-B9EE6F489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3"/>
          <a:stretch/>
        </p:blipFill>
        <p:spPr>
          <a:xfrm>
            <a:off x="825500" y="5745452"/>
            <a:ext cx="1071686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8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2378151"/>
            <a:ext cx="15240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308351"/>
            <a:ext cx="11543665" cy="936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altLang="zh-CN" sz="2950" b="1" dirty="0">
                <a:latin typeface="Book Antiqua" panose="02040602050305030304"/>
              </a:rPr>
              <a:t>2. Running the MongoDB Image as a Container and Verification</a:t>
            </a:r>
          </a:p>
          <a:p>
            <a:pPr marL="12700">
              <a:spcBef>
                <a:spcPts val="135"/>
              </a:spcBef>
            </a:pPr>
            <a:endParaRPr lang="en-US" altLang="zh-CN" sz="2950" b="1" dirty="0">
              <a:latin typeface="Book Antiqua" panose="020406020503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dirty="0"/>
              <a:t>1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683301" y="838691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 dirty="0"/>
              <a:t>Install </a:t>
            </a:r>
            <a:r>
              <a:rPr lang="en-US" altLang="zh-CN" kern="0" spc="30" dirty="0" err="1"/>
              <a:t>mongodb</a:t>
            </a:r>
            <a:r>
              <a:rPr lang="en-US" altLang="zh-CN" kern="0" spc="30" dirty="0"/>
              <a:t> Using Docker</a:t>
            </a:r>
            <a:endParaRPr lang="en-US" kern="0" spc="3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F04B5-68AF-5B70-D918-F3FDD1798A3E}"/>
              </a:ext>
            </a:extLst>
          </p:cNvPr>
          <p:cNvSpPr txBox="1"/>
          <p:nvPr/>
        </p:nvSpPr>
        <p:spPr>
          <a:xfrm>
            <a:off x="825500" y="2947723"/>
            <a:ext cx="11543665" cy="4792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Book Antiqua" panose="02040602050305030304"/>
              </a:rPr>
              <a:t>Create a Directory</a:t>
            </a:r>
            <a:r>
              <a:rPr lang="en-US" altLang="zh-CN" sz="2400" dirty="0">
                <a:latin typeface="Book Antiqua" panose="02040602050305030304"/>
              </a:rPr>
              <a:t>: Execute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mkdir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/opt/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mongodb</a:t>
            </a:r>
            <a:r>
              <a:rPr lang="en-US" altLang="zh-CN" sz="2400" dirty="0">
                <a:latin typeface="Book Antiqua" panose="02040602050305030304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Book Antiqua" panose="02040602050305030304"/>
              </a:rPr>
              <a:t>Assign Permissions</a:t>
            </a:r>
            <a:r>
              <a:rPr lang="en-US" altLang="zh-CN" sz="2400" dirty="0">
                <a:latin typeface="Book Antiqua" panose="02040602050305030304"/>
              </a:rPr>
              <a:t>: Execute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chmod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777 /opt/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mongodb</a:t>
            </a:r>
            <a:r>
              <a:rPr lang="en-US" altLang="zh-CN" sz="2400" dirty="0">
                <a:latin typeface="Book Antiqua" panose="02040602050305030304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Book Antiqua" panose="02040602050305030304"/>
              </a:rPr>
              <a:t>Run the Image</a:t>
            </a:r>
            <a:r>
              <a:rPr lang="en-US" altLang="zh-CN" sz="2400" dirty="0">
                <a:latin typeface="Book Antiqua" panose="02040602050305030304"/>
              </a:rPr>
              <a:t>:</a:t>
            </a:r>
            <a:r>
              <a:rPr lang="zh-CN" altLang="en-US" sz="2400" dirty="0">
                <a:latin typeface="Book Antiqua" panose="020406020503050303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run -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itd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-p 27017:27017 -v /opt/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mongodb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:/data/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db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--name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Mymongo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mongo:latest</a:t>
            </a:r>
            <a:endParaRPr lang="en-US" altLang="zh-CN" sz="2000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Book Antiqua" panose="02040602050305030304"/>
              </a:rPr>
              <a:t>-v /opt/</a:t>
            </a:r>
            <a:r>
              <a:rPr lang="en-US" altLang="zh-CN" sz="2400" b="1" dirty="0" err="1">
                <a:latin typeface="Book Antiqua" panose="02040602050305030304"/>
              </a:rPr>
              <a:t>mongodb</a:t>
            </a:r>
            <a:r>
              <a:rPr lang="en-US" altLang="zh-CN" sz="2400" b="1" dirty="0">
                <a:latin typeface="Book Antiqua" panose="02040602050305030304"/>
              </a:rPr>
              <a:t>:/data/</a:t>
            </a:r>
            <a:r>
              <a:rPr lang="en-US" altLang="zh-CN" sz="2400" b="1" dirty="0" err="1">
                <a:latin typeface="Book Antiqua" panose="02040602050305030304"/>
              </a:rPr>
              <a:t>db</a:t>
            </a:r>
            <a:r>
              <a:rPr lang="en-US" altLang="zh-CN" sz="2400" b="1" dirty="0">
                <a:latin typeface="Book Antiqua" panose="02040602050305030304"/>
              </a:rPr>
              <a:t> </a:t>
            </a:r>
            <a:r>
              <a:rPr lang="en-US" altLang="zh-CN" sz="2400" dirty="0">
                <a:latin typeface="Book Antiqua" panose="02040602050305030304"/>
              </a:rPr>
              <a:t>mounts the host's /opt/</a:t>
            </a:r>
            <a:r>
              <a:rPr lang="en-US" altLang="zh-CN" sz="2400" dirty="0" err="1">
                <a:latin typeface="Book Antiqua" panose="02040602050305030304"/>
              </a:rPr>
              <a:t>mongodb</a:t>
            </a:r>
            <a:r>
              <a:rPr lang="en-US" altLang="zh-CN" sz="2400" dirty="0">
                <a:latin typeface="Book Antiqua" panose="02040602050305030304"/>
              </a:rPr>
              <a:t> directory to /data/</a:t>
            </a:r>
            <a:r>
              <a:rPr lang="en-US" altLang="zh-CN" sz="2400" dirty="0" err="1">
                <a:latin typeface="Book Antiqua" panose="02040602050305030304"/>
              </a:rPr>
              <a:t>db</a:t>
            </a:r>
            <a:r>
              <a:rPr lang="en-US" altLang="zh-CN" sz="2400" dirty="0">
                <a:latin typeface="Book Antiqua" panose="02040602050305030304"/>
              </a:rPr>
              <a:t> in the container.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Book Antiqua" panose="02040602050305030304"/>
              </a:rPr>
              <a:t>--name </a:t>
            </a:r>
            <a:r>
              <a:rPr lang="en-US" altLang="zh-CN" sz="2400" b="1" dirty="0" err="1">
                <a:latin typeface="Book Antiqua" panose="02040602050305030304"/>
              </a:rPr>
              <a:t>Mymongo</a:t>
            </a:r>
            <a:r>
              <a:rPr lang="en-US" altLang="zh-CN" sz="2400" b="1" dirty="0">
                <a:latin typeface="Book Antiqua" panose="02040602050305030304"/>
              </a:rPr>
              <a:t> </a:t>
            </a:r>
            <a:r>
              <a:rPr lang="en-US" altLang="zh-CN" sz="2400" dirty="0">
                <a:latin typeface="Book Antiqua" panose="02040602050305030304"/>
              </a:rPr>
              <a:t>sets the container's name to </a:t>
            </a:r>
            <a:r>
              <a:rPr lang="en-US" altLang="zh-CN" sz="2400" dirty="0" err="1">
                <a:latin typeface="Book Antiqua" panose="02040602050305030304"/>
              </a:rPr>
              <a:t>Mymongo</a:t>
            </a:r>
            <a:r>
              <a:rPr lang="en-US" altLang="zh-CN" sz="2400" dirty="0">
                <a:latin typeface="Book Antiqua" panose="02040602050305030304"/>
              </a:rPr>
              <a:t>. You can see the running container named </a:t>
            </a:r>
            <a:r>
              <a:rPr lang="en-US" altLang="zh-CN" sz="2400" dirty="0" err="1">
                <a:latin typeface="Book Antiqua" panose="02040602050305030304"/>
              </a:rPr>
              <a:t>Mymongo</a:t>
            </a:r>
            <a:r>
              <a:rPr lang="en-US" altLang="zh-CN" sz="2400" dirty="0">
                <a:latin typeface="Book Antiqua" panose="02040602050305030304"/>
              </a:rPr>
              <a:t> by executing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ps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-a</a:t>
            </a:r>
            <a:r>
              <a:rPr lang="en-US" altLang="zh-CN" sz="2400" dirty="0">
                <a:latin typeface="Book Antiqua" panose="02040602050305030304"/>
              </a:rPr>
              <a:t>.</a:t>
            </a:r>
            <a:endParaRPr lang="zh-CN" altLang="en-US" sz="2400" dirty="0">
              <a:latin typeface="Book Antiqua" panose="020406020503050303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6EDF98-F8E7-7E5C-367B-0AD0BDEB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" y="7925878"/>
            <a:ext cx="11391900" cy="6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12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683301" y="838691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 dirty="0"/>
              <a:t>Install </a:t>
            </a:r>
            <a:r>
              <a:rPr lang="en-US" altLang="zh-CN" kern="0" spc="30" dirty="0" err="1"/>
              <a:t>mongodb</a:t>
            </a:r>
            <a:r>
              <a:rPr lang="en-US" altLang="zh-CN" kern="0" spc="30" dirty="0"/>
              <a:t> Using Docker</a:t>
            </a:r>
            <a:endParaRPr lang="en-US" kern="0" spc="3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F04B5-68AF-5B70-D918-F3FDD1798A3E}"/>
              </a:ext>
            </a:extLst>
          </p:cNvPr>
          <p:cNvSpPr txBox="1"/>
          <p:nvPr/>
        </p:nvSpPr>
        <p:spPr>
          <a:xfrm>
            <a:off x="657059" y="2341914"/>
            <a:ext cx="11749998" cy="613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sz="2400" b="1" dirty="0">
                <a:latin typeface="Book Antiqua" panose="02040602050305030304"/>
              </a:rPr>
              <a:t>Entering the Container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Book Antiqua" panose="02040602050305030304"/>
              </a:rPr>
              <a:t>To enter the container, use the command:</a:t>
            </a:r>
            <a:r>
              <a:rPr lang="zh-CN" altLang="en-US" sz="2400" dirty="0">
                <a:latin typeface="Book Antiqua" panose="020406020503050303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</a:t>
            </a:r>
            <a:r>
              <a:rPr lang="en-US" altLang="zh-CN" sz="2000" spc="-5" dirty="0">
                <a:solidFill>
                  <a:schemeClr val="accent6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exec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-it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Mymongo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/bin/bash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Book Antiqua" panose="02040602050305030304"/>
              </a:rPr>
              <a:t>Then, start the MongoDB shell by entering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mongosh</a:t>
            </a:r>
            <a:r>
              <a:rPr lang="en-US" altLang="zh-CN" sz="2400" dirty="0">
                <a:latin typeface="Book Antiqua" panose="0204060205030503030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6C5046-D908-15A4-0673-9CE6CD6B0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63"/>
          <a:stretch/>
        </p:blipFill>
        <p:spPr>
          <a:xfrm>
            <a:off x="850692" y="3810000"/>
            <a:ext cx="7772400" cy="9075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AFAEEE-8DBB-F420-795C-9EF759A1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13" y="5950615"/>
            <a:ext cx="11060855" cy="25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9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13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683301" y="838691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 dirty="0"/>
              <a:t>Install </a:t>
            </a:r>
            <a:r>
              <a:rPr lang="en-US" altLang="zh-CN" kern="0" spc="30" dirty="0" err="1"/>
              <a:t>mongodb</a:t>
            </a:r>
            <a:r>
              <a:rPr lang="en-US" altLang="zh-CN" kern="0" spc="30" dirty="0"/>
              <a:t> Using Docker</a:t>
            </a:r>
            <a:endParaRPr lang="en-US" kern="0" spc="3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F04B5-68AF-5B70-D918-F3FDD1798A3E}"/>
              </a:ext>
            </a:extLst>
          </p:cNvPr>
          <p:cNvSpPr txBox="1"/>
          <p:nvPr/>
        </p:nvSpPr>
        <p:spPr>
          <a:xfrm>
            <a:off x="825500" y="2286000"/>
            <a:ext cx="11749998" cy="3915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Book Antiqua" panose="02040602050305030304"/>
              </a:rPr>
              <a:t>Create an admin user with the following commands:</a:t>
            </a:r>
            <a:r>
              <a:rPr lang="zh-CN" altLang="en-US" sz="2400" dirty="0">
                <a:latin typeface="Book Antiqua" panose="02040602050305030304"/>
              </a:rPr>
              <a:t> </a:t>
            </a:r>
            <a:endParaRPr lang="en-US" altLang="zh-CN" sz="2400" dirty="0">
              <a:latin typeface="Book Antiqua" panose="02040602050305030304"/>
            </a:endParaRPr>
          </a:p>
          <a:p>
            <a:pPr lvl="5"/>
            <a:endParaRPr lang="en-US" altLang="zh-CN" sz="2000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  <a:p>
            <a:pPr lvl="5"/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use admin</a:t>
            </a:r>
          </a:p>
          <a:p>
            <a:pPr lvl="5"/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db.createUser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(</a:t>
            </a:r>
          </a:p>
          <a:p>
            <a:pPr lvl="5"/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{</a:t>
            </a:r>
          </a:p>
          <a:p>
            <a:pPr lvl="5"/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user: "admin",</a:t>
            </a:r>
          </a:p>
          <a:p>
            <a:pPr lvl="5"/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pwd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: " 666712",</a:t>
            </a:r>
          </a:p>
          <a:p>
            <a:pPr lvl="5"/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 roles: [ { role: "root",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db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: "admin" } ]</a:t>
            </a:r>
          </a:p>
          <a:p>
            <a:pPr lvl="5"/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}</a:t>
            </a:r>
          </a:p>
          <a:p>
            <a:pPr lvl="5"/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);</a:t>
            </a:r>
            <a:r>
              <a:rPr lang="zh-CN" altLang="en-US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                 </a:t>
            </a:r>
            <a:endParaRPr lang="en-US" altLang="zh-CN" sz="2000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Book Antiqua" panose="020406020503050303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5FAD30-0474-4AE3-BD2E-F41903E7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6172200"/>
            <a:ext cx="1071418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9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14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683301" y="838691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 dirty="0"/>
              <a:t>Install </a:t>
            </a:r>
            <a:r>
              <a:rPr lang="en-US" altLang="zh-CN" kern="0" spc="30" dirty="0" err="1"/>
              <a:t>mongodb</a:t>
            </a:r>
            <a:r>
              <a:rPr lang="en-US" altLang="zh-CN" kern="0" spc="30" dirty="0"/>
              <a:t> Using Docker</a:t>
            </a:r>
            <a:endParaRPr lang="en-US" kern="0" spc="3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1F04B5-68AF-5B70-D918-F3FDD1798A3E}"/>
              </a:ext>
            </a:extLst>
          </p:cNvPr>
          <p:cNvSpPr txBox="1"/>
          <p:nvPr/>
        </p:nvSpPr>
        <p:spPr>
          <a:xfrm>
            <a:off x="1168400" y="2203720"/>
            <a:ext cx="11749998" cy="59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Book Antiqua" panose="02040602050305030304"/>
              </a:rPr>
              <a:t>To exit the MongoDB shell, type exit, then type exit again to leave the container.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1ED185-B937-F025-0891-0FD8C62D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926038"/>
            <a:ext cx="3190240" cy="8839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F5CAAF-7A57-3970-BCA5-2653A38179A5}"/>
              </a:ext>
            </a:extLst>
          </p:cNvPr>
          <p:cNvSpPr txBox="1"/>
          <p:nvPr/>
        </p:nvSpPr>
        <p:spPr>
          <a:xfrm>
            <a:off x="1168400" y="3886200"/>
            <a:ext cx="11749998" cy="1699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Book Antiqua" panose="02040602050305030304"/>
              </a:rPr>
              <a:t>To connect to MongoDB within the container, use: 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mongo --port 27017 -u admin - 666712 --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authenticationDatabase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admin</a:t>
            </a:r>
            <a:r>
              <a:rPr lang="en-US" altLang="zh-CN" sz="2400" dirty="0"/>
              <a:t>. </a:t>
            </a:r>
            <a:r>
              <a:rPr lang="en-US" altLang="zh-CN" sz="2400" dirty="0">
                <a:latin typeface="Book Antiqua" panose="02040602050305030304"/>
              </a:rPr>
              <a:t>After connecting, entering 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show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dbs</a:t>
            </a:r>
            <a:r>
              <a:rPr lang="en-US" altLang="zh-CN" sz="2000" spc="-5" dirty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400" dirty="0">
                <a:latin typeface="Book Antiqua" panose="02040602050305030304"/>
              </a:rPr>
              <a:t>will display the databases, including the admin database you created.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F66C38-3FCB-B7B9-ACD4-33F30845A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5680217"/>
            <a:ext cx="11046691" cy="347510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33CABBAE-AA22-61BE-67B6-061ED79D8953}"/>
              </a:ext>
            </a:extLst>
          </p:cNvPr>
          <p:cNvSpPr txBox="1"/>
          <p:nvPr/>
        </p:nvSpPr>
        <p:spPr>
          <a:xfrm>
            <a:off x="849630" y="2438400"/>
            <a:ext cx="159385" cy="229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spc="3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300" dirty="0">
              <a:latin typeface="Arial Unicode MS"/>
              <a:cs typeface="Arial Unicode MS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91B3E3F-23AB-4C55-11BF-414821C4078E}"/>
              </a:ext>
            </a:extLst>
          </p:cNvPr>
          <p:cNvSpPr txBox="1"/>
          <p:nvPr/>
        </p:nvSpPr>
        <p:spPr>
          <a:xfrm>
            <a:off x="856615" y="4113530"/>
            <a:ext cx="159385" cy="229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spc="3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3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97786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1045210"/>
            <a:ext cx="11732260" cy="676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-15" dirty="0"/>
              <a:t>Installing</a:t>
            </a:r>
            <a:r>
              <a:rPr sz="4250" spc="-275" dirty="0"/>
              <a:t> </a:t>
            </a:r>
            <a:r>
              <a:rPr sz="4250" spc="-135" dirty="0"/>
              <a:t>MongoDB</a:t>
            </a:r>
            <a:r>
              <a:rPr sz="4250" spc="-275" dirty="0"/>
              <a:t> </a:t>
            </a:r>
            <a:r>
              <a:rPr sz="4250" spc="-70" dirty="0"/>
              <a:t>and</a:t>
            </a:r>
            <a:r>
              <a:rPr sz="4250" spc="-275" dirty="0"/>
              <a:t> </a:t>
            </a:r>
            <a:r>
              <a:rPr sz="4250" spc="-80" dirty="0"/>
              <a:t>Dashboard</a:t>
            </a:r>
            <a:r>
              <a:rPr sz="4250" spc="-275" dirty="0"/>
              <a:t> </a:t>
            </a:r>
            <a:r>
              <a:rPr sz="4250" spc="-65" dirty="0"/>
              <a:t>Modules</a:t>
            </a:r>
            <a:r>
              <a:rPr sz="4250" spc="-275" dirty="0"/>
              <a:t> </a:t>
            </a:r>
            <a:r>
              <a:rPr sz="4250" spc="5" dirty="0"/>
              <a:t>in</a:t>
            </a:r>
            <a:r>
              <a:rPr sz="4250" spc="-275" dirty="0"/>
              <a:t> </a:t>
            </a:r>
            <a:r>
              <a:rPr sz="4250" spc="-114" dirty="0"/>
              <a:t>NodeRed</a:t>
            </a:r>
            <a:endParaRPr sz="4250"/>
          </a:p>
        </p:txBody>
      </p:sp>
      <p:sp>
        <p:nvSpPr>
          <p:cNvPr id="3" name="object 3"/>
          <p:cNvSpPr txBox="1"/>
          <p:nvPr/>
        </p:nvSpPr>
        <p:spPr>
          <a:xfrm>
            <a:off x="546100" y="2579726"/>
            <a:ext cx="159385" cy="229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spc="3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3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3138526"/>
            <a:ext cx="159385" cy="229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spc="3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3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504440"/>
            <a:ext cx="6999605" cy="924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Use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 </a:t>
            </a:r>
            <a:r>
              <a:rPr sz="22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browser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to access the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URL: </a:t>
            </a:r>
            <a:r>
              <a:rPr sz="2200" u="heavy" spc="10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Book Antiqua" panose="02040602050305030304"/>
                <a:cs typeface="Book Antiqua" panose="02040602050305030304"/>
              </a:rPr>
              <a:t>http://localhost:1880</a:t>
            </a:r>
            <a:endParaRPr sz="220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the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top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right icon, select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</a:t>
            </a:r>
            <a:r>
              <a:rPr sz="2200" b="1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Manage</a:t>
            </a:r>
            <a:r>
              <a:rPr sz="2200" b="1" spc="-2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2200" b="1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Palette</a:t>
            </a:r>
            <a:endParaRPr sz="22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15</a:t>
            </a:r>
            <a:endParaRPr lang="en-US" dirty="0"/>
          </a:p>
        </p:txBody>
      </p:sp>
      <p:pic>
        <p:nvPicPr>
          <p:cNvPr id="13" name="图片 12" descr="屏幕截图(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657600"/>
            <a:ext cx="10692130" cy="5557520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A35DE5B1-2387-D5EE-82AB-7A17370CE05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1045210"/>
            <a:ext cx="11732260" cy="676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-15" dirty="0"/>
              <a:t>Installing</a:t>
            </a:r>
            <a:r>
              <a:rPr sz="4250" spc="-275" dirty="0"/>
              <a:t> </a:t>
            </a:r>
            <a:r>
              <a:rPr sz="4250" spc="-135" dirty="0"/>
              <a:t>MongoDB</a:t>
            </a:r>
            <a:r>
              <a:rPr sz="4250" spc="-275" dirty="0"/>
              <a:t> </a:t>
            </a:r>
            <a:r>
              <a:rPr sz="4250" spc="-70" dirty="0"/>
              <a:t>and</a:t>
            </a:r>
            <a:r>
              <a:rPr sz="4250" spc="-275" dirty="0"/>
              <a:t> </a:t>
            </a:r>
            <a:r>
              <a:rPr sz="4250" spc="-80" dirty="0"/>
              <a:t>Dashboard</a:t>
            </a:r>
            <a:r>
              <a:rPr sz="4250" spc="-275" dirty="0"/>
              <a:t> </a:t>
            </a:r>
            <a:r>
              <a:rPr sz="4250" spc="-65" dirty="0"/>
              <a:t>Modules</a:t>
            </a:r>
            <a:r>
              <a:rPr sz="4250" spc="-275" dirty="0"/>
              <a:t> </a:t>
            </a:r>
            <a:r>
              <a:rPr sz="4250" spc="5" dirty="0"/>
              <a:t>in</a:t>
            </a:r>
            <a:r>
              <a:rPr sz="4250" spc="-275" dirty="0"/>
              <a:t> </a:t>
            </a:r>
            <a:r>
              <a:rPr sz="4250" spc="-114" dirty="0"/>
              <a:t>NodeRed</a:t>
            </a:r>
            <a:endParaRPr sz="4250"/>
          </a:p>
        </p:txBody>
      </p:sp>
      <p:sp>
        <p:nvSpPr>
          <p:cNvPr id="3" name="object 3"/>
          <p:cNvSpPr txBox="1"/>
          <p:nvPr/>
        </p:nvSpPr>
        <p:spPr>
          <a:xfrm>
            <a:off x="482600" y="2695545"/>
            <a:ext cx="122555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600" y="3127755"/>
            <a:ext cx="122555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2543048"/>
            <a:ext cx="11604625" cy="1216487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Select the Install </a:t>
            </a:r>
            <a:r>
              <a:rPr sz="2000" spc="-3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Tab,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input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MongoDB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 the </a:t>
            </a:r>
            <a:r>
              <a:rPr sz="20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search field.</a:t>
            </a:r>
            <a:endParaRPr sz="2000" dirty="0">
              <a:latin typeface="Book Antiqua" panose="02040602050305030304"/>
              <a:cs typeface="Book Antiqua" panose="02040602050305030304"/>
            </a:endParaRPr>
          </a:p>
          <a:p>
            <a:pPr marL="12700" marR="5080">
              <a:lnSpc>
                <a:spcPct val="104000"/>
              </a:lnSpc>
              <a:spcBef>
                <a:spcPts val="1000"/>
              </a:spcBef>
            </a:pPr>
            <a:r>
              <a:rPr sz="20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Scroll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down and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locate the </a:t>
            </a:r>
            <a:r>
              <a:rPr sz="20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row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with </a:t>
            </a:r>
            <a:r>
              <a:rPr sz="2000" b="1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node-red-contrib-mongodb3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,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I</a:t>
            </a:r>
            <a:r>
              <a:rPr sz="2000" b="1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nstall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button,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</a:t>
            </a:r>
            <a:r>
              <a:rPr sz="2000" b="1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Install </a:t>
            </a:r>
            <a:r>
              <a:rPr sz="20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button again in the  </a:t>
            </a:r>
            <a:r>
              <a:rPr sz="20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pop-up</a:t>
            </a:r>
            <a:r>
              <a:rPr sz="20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2000" spc="-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window.</a:t>
            </a:r>
            <a:endParaRPr sz="20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16</a:t>
            </a:r>
            <a:endParaRPr lang="en-US" dirty="0"/>
          </a:p>
        </p:txBody>
      </p:sp>
      <p:pic>
        <p:nvPicPr>
          <p:cNvPr id="16" name="图片 15" descr="屏幕截图(2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3962400"/>
            <a:ext cx="9463405" cy="4884420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A0742A69-020D-7A0B-1218-ED27673236C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812800"/>
            <a:ext cx="7070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Accessing</a:t>
            </a:r>
            <a:r>
              <a:rPr spc="-530" dirty="0"/>
              <a:t> </a:t>
            </a:r>
            <a:r>
              <a:rPr spc="-240" dirty="0"/>
              <a:t>MongoDB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00" y="2589886"/>
            <a:ext cx="159385" cy="2298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300" spc="3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3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2514600"/>
            <a:ext cx="1149096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Once connected,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should be able to </a:t>
            </a:r>
            <a:r>
              <a:rPr sz="22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browse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your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data </a:t>
            </a:r>
            <a:r>
              <a:rPr sz="2200" spc="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stored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 </a:t>
            </a:r>
            <a:r>
              <a:rPr sz="2200" spc="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your MongoDB</a:t>
            </a:r>
            <a:r>
              <a:rPr sz="2200" spc="4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22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instance.</a:t>
            </a:r>
            <a:endParaRPr sz="22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4433" y="2819400"/>
            <a:ext cx="10735933" cy="67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17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50F4C50-6AB5-C639-5C6B-415BE516379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812800"/>
            <a:ext cx="95351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Node-Red </a:t>
            </a:r>
            <a:r>
              <a:rPr spc="-195" dirty="0"/>
              <a:t>Example</a:t>
            </a:r>
            <a:r>
              <a:rPr spc="-765" dirty="0"/>
              <a:t> </a:t>
            </a:r>
            <a:r>
              <a:rPr spc="-140" dirty="0"/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00" y="2774289"/>
            <a:ext cx="18034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5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000" y="2656636"/>
            <a:ext cx="1078103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Download the the </a:t>
            </a:r>
            <a:r>
              <a:rPr sz="2600" spc="-3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HKO.Flow.txt </a:t>
            </a:r>
            <a:r>
              <a:rPr sz="2600" spc="-2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file from </a:t>
            </a: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moodle, </a:t>
            </a:r>
            <a:r>
              <a:rPr sz="2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import </a:t>
            </a:r>
            <a:r>
              <a:rPr sz="2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it into </a:t>
            </a: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your  NodeRed environment:</a:t>
            </a:r>
            <a:endParaRPr sz="26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0912" y="3456226"/>
            <a:ext cx="10214650" cy="6013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81605" y="4064308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0"/>
                </a:moveTo>
                <a:lnTo>
                  <a:pt x="286662" y="0"/>
                </a:lnTo>
                <a:lnTo>
                  <a:pt x="286662" y="261634"/>
                </a:lnTo>
                <a:lnTo>
                  <a:pt x="0" y="26163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37786" y="4638049"/>
            <a:ext cx="1554480" cy="172720"/>
          </a:xfrm>
          <a:custGeom>
            <a:avLst/>
            <a:gdLst/>
            <a:ahLst/>
            <a:cxnLst/>
            <a:rect l="l" t="t" r="r" b="b"/>
            <a:pathLst>
              <a:path w="1554479" h="172720">
                <a:moveTo>
                  <a:pt x="0" y="0"/>
                </a:moveTo>
                <a:lnTo>
                  <a:pt x="1554206" y="0"/>
                </a:lnTo>
                <a:lnTo>
                  <a:pt x="1554206" y="172326"/>
                </a:lnTo>
                <a:lnTo>
                  <a:pt x="0" y="17232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63300" y="3827779"/>
            <a:ext cx="165100" cy="106680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1</a:t>
            </a:r>
            <a:endParaRPr sz="220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2</a:t>
            </a:r>
            <a:endParaRPr sz="22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18</a:t>
            </a:r>
            <a:endParaRPr lang="en-US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34C582A-0A8D-CF32-F182-24C201EF6C8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6451" y="3200400"/>
            <a:ext cx="10843572" cy="6384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812800"/>
            <a:ext cx="95351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Node-Red </a:t>
            </a:r>
            <a:r>
              <a:rPr spc="-195" dirty="0"/>
              <a:t>Example</a:t>
            </a:r>
            <a:r>
              <a:rPr spc="-765" dirty="0"/>
              <a:t> </a:t>
            </a:r>
            <a:r>
              <a:rPr spc="-140" dirty="0"/>
              <a:t>Program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6100" y="2556053"/>
            <a:ext cx="18034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55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0" y="2438400"/>
            <a:ext cx="10984230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Download the the </a:t>
            </a:r>
            <a:r>
              <a:rPr sz="2600" spc="-2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HKO.Flow.json </a:t>
            </a:r>
            <a:r>
              <a:rPr sz="2600" spc="-2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file from </a:t>
            </a: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moodle, </a:t>
            </a:r>
            <a:r>
              <a:rPr sz="2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import </a:t>
            </a:r>
            <a:r>
              <a:rPr sz="2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it into </a:t>
            </a:r>
            <a:r>
              <a:rPr sz="2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your  NodeRed environment:</a:t>
            </a:r>
            <a:endParaRPr sz="26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25722" y="5136325"/>
            <a:ext cx="1112520" cy="273685"/>
          </a:xfrm>
          <a:custGeom>
            <a:avLst/>
            <a:gdLst/>
            <a:ahLst/>
            <a:cxnLst/>
            <a:rect l="l" t="t" r="r" b="b"/>
            <a:pathLst>
              <a:path w="1112520" h="273685">
                <a:moveTo>
                  <a:pt x="0" y="0"/>
                </a:moveTo>
                <a:lnTo>
                  <a:pt x="1112025" y="0"/>
                </a:lnTo>
                <a:lnTo>
                  <a:pt x="1112025" y="273579"/>
                </a:lnTo>
                <a:lnTo>
                  <a:pt x="0" y="27357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8844" y="8223156"/>
            <a:ext cx="637540" cy="381000"/>
          </a:xfrm>
          <a:custGeom>
            <a:avLst/>
            <a:gdLst/>
            <a:ahLst/>
            <a:cxnLst/>
            <a:rect l="l" t="t" r="r" b="b"/>
            <a:pathLst>
              <a:path w="637540" h="381000">
                <a:moveTo>
                  <a:pt x="0" y="0"/>
                </a:moveTo>
                <a:lnTo>
                  <a:pt x="637404" y="0"/>
                </a:lnTo>
                <a:lnTo>
                  <a:pt x="637404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1200" y="5092700"/>
            <a:ext cx="165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1</a:t>
            </a:r>
            <a:endParaRPr sz="22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8712200" y="8229600"/>
            <a:ext cx="165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2</a:t>
            </a:r>
            <a:endParaRPr sz="22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E2A0517-D9DF-F13C-D3C4-23E85B94A8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7696" y="812800"/>
            <a:ext cx="1239710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lang="en-US" spc="30" dirty="0"/>
              <a:t>Docker</a:t>
            </a:r>
            <a:r>
              <a:rPr lang="zh-CN" altLang="en-US" spc="30" dirty="0"/>
              <a:t> </a:t>
            </a:r>
            <a:r>
              <a:rPr lang="en-US" spc="30" dirty="0"/>
              <a:t>for Linux: Setting Up</a:t>
            </a:r>
            <a:endParaRPr lang="en-US"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07696" y="2514600"/>
            <a:ext cx="222250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75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2350" y="2438400"/>
            <a:ext cx="11195050" cy="5421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2900" b="1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Introduction</a:t>
            </a: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endParaRPr lang="en-US" sz="2900" spc="10" dirty="0">
              <a:solidFill>
                <a:srgbClr val="212121"/>
              </a:solidFill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29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This tutorial is designed to help students to leverage </a:t>
            </a:r>
            <a:r>
              <a:rPr lang="en-US" sz="2900" b="1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Docker</a:t>
            </a:r>
            <a:r>
              <a:rPr lang="en-US" sz="29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, a powerful platform for developing, shipping, and running applications. Docker simplifies the management of application processes in containers, which are isolated from each other and the host system. A </a:t>
            </a:r>
            <a:r>
              <a:rPr lang="en-US" sz="2900" b="1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container</a:t>
            </a:r>
            <a:r>
              <a:rPr lang="en-US" sz="29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is a lightweight, stand-alone, executable package that includes everything needed to run a piece of software, including the code, runtime, libraries, and system settings.</a:t>
            </a: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endParaRPr lang="en-US" sz="2900" spc="10" dirty="0">
              <a:solidFill>
                <a:srgbClr val="212121"/>
              </a:solidFill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29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Before diving into the setup of </a:t>
            </a:r>
            <a:r>
              <a:rPr lang="en-US" sz="2900" b="1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MongoDB</a:t>
            </a:r>
            <a:r>
              <a:rPr lang="en-US" sz="29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and </a:t>
            </a:r>
            <a:r>
              <a:rPr lang="en-US" sz="2900" b="1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Node-RED</a:t>
            </a:r>
            <a:r>
              <a:rPr lang="en-US" sz="2900" spc="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, let's cover the basics of creating a Docker container.</a:t>
            </a:r>
            <a:endParaRPr sz="29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dirty="0"/>
              <a:t>2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2C900A8-B50B-2775-54B0-7237260C1BE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9A8F06-90B9-018F-9A09-035F01553EB2}"/>
              </a:ext>
            </a:extLst>
          </p:cNvPr>
          <p:cNvSpPr txBox="1"/>
          <p:nvPr/>
        </p:nvSpPr>
        <p:spPr>
          <a:xfrm>
            <a:off x="1022350" y="7993038"/>
            <a:ext cx="11195050" cy="1297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/>
              </a:rPr>
              <a:t>This guidance is applicable only to </a:t>
            </a:r>
            <a:r>
              <a:rPr lang="zh-CN" altLang="en-US" b="1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/>
              </a:rPr>
              <a:t>Ubuntu</a:t>
            </a:r>
            <a:r>
              <a:rPr lang="zh-CN" altLang="en-US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/>
              </a:rPr>
              <a:t> and </a:t>
            </a:r>
            <a:r>
              <a:rPr lang="zh-CN" altLang="en-US" b="1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/>
              </a:rPr>
              <a:t>macOS</a:t>
            </a:r>
            <a:r>
              <a:rPr lang="zh-CN" altLang="en-US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/>
              </a:rPr>
              <a:t>; adjustments may be necessary for Windows. Additionally, if using a virtual machine for MongoDB, the CPU may need to support hardware virtualization.</a:t>
            </a:r>
          </a:p>
        </p:txBody>
      </p:sp>
    </p:spTree>
    <p:extLst>
      <p:ext uri="{BB962C8B-B14F-4D97-AF65-F5344CB8AC3E}">
        <p14:creationId xmlns:p14="http://schemas.microsoft.com/office/powerpoint/2010/main" val="336378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8338" y="2819400"/>
            <a:ext cx="11479797" cy="651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812800"/>
            <a:ext cx="95351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Node-Red </a:t>
            </a:r>
            <a:r>
              <a:rPr spc="-195" dirty="0"/>
              <a:t>Example</a:t>
            </a:r>
            <a:r>
              <a:rPr spc="-765" dirty="0"/>
              <a:t> </a:t>
            </a:r>
            <a:r>
              <a:rPr spc="-140" dirty="0"/>
              <a:t>Program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2935" y="2529490"/>
            <a:ext cx="240665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00" y="2438400"/>
            <a:ext cx="92462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After importing the </a:t>
            </a:r>
            <a:r>
              <a:rPr sz="2800" spc="-8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flow, </a:t>
            </a:r>
            <a:r>
              <a:rPr sz="28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</a:t>
            </a:r>
            <a:r>
              <a:rPr sz="2800" b="1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Deploy</a:t>
            </a:r>
            <a:r>
              <a:rPr sz="2800" b="1" spc="1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28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button</a:t>
            </a:r>
            <a:endParaRPr sz="28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42593" y="3926156"/>
            <a:ext cx="1148715" cy="381000"/>
          </a:xfrm>
          <a:custGeom>
            <a:avLst/>
            <a:gdLst/>
            <a:ahLst/>
            <a:cxnLst/>
            <a:rect l="l" t="t" r="r" b="b"/>
            <a:pathLst>
              <a:path w="1148715" h="381000">
                <a:moveTo>
                  <a:pt x="0" y="0"/>
                </a:moveTo>
                <a:lnTo>
                  <a:pt x="1148220" y="0"/>
                </a:lnTo>
                <a:lnTo>
                  <a:pt x="114822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dirty="0"/>
              <a:t>2</a:t>
            </a:r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11E1493-6E0B-C5AE-0121-4AAE4E4531A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812800"/>
            <a:ext cx="95351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Node-Red </a:t>
            </a:r>
            <a:r>
              <a:rPr spc="-195" dirty="0"/>
              <a:t>Example</a:t>
            </a:r>
            <a:r>
              <a:rPr spc="-765" dirty="0"/>
              <a:t> </a:t>
            </a:r>
            <a:r>
              <a:rPr spc="-140" dirty="0"/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00" y="2501392"/>
            <a:ext cx="165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2408935"/>
            <a:ext cx="111931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100"/>
              </a:spcBef>
            </a:pP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After deployment, you can </a:t>
            </a:r>
            <a:r>
              <a:rPr sz="235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let </a:t>
            </a: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the </a:t>
            </a:r>
            <a:r>
              <a:rPr sz="2350" spc="-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node-red </a:t>
            </a: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instance </a:t>
            </a:r>
            <a:r>
              <a:rPr sz="235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to </a:t>
            </a:r>
            <a:r>
              <a:rPr sz="2350" spc="-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run </a:t>
            </a: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for </a:t>
            </a:r>
            <a:r>
              <a:rPr sz="235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 </a:t>
            </a: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couple </a:t>
            </a:r>
            <a:r>
              <a:rPr sz="235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of </a:t>
            </a: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hours, and  then launch another </a:t>
            </a:r>
            <a:r>
              <a:rPr sz="2350" spc="-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browser </a:t>
            </a:r>
            <a:r>
              <a:rPr sz="235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window and open the URL:</a:t>
            </a:r>
            <a:r>
              <a:rPr sz="2350" spc="14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2350" u="heavy" spc="-10" dirty="0">
                <a:solidFill>
                  <a:srgbClr val="212121"/>
                </a:solidFill>
                <a:uFill>
                  <a:solidFill>
                    <a:srgbClr val="212121"/>
                  </a:solidFill>
                </a:uFill>
                <a:latin typeface="Book Antiqua" panose="02040602050305030304"/>
                <a:cs typeface="Book Antiqua" panose="02040602050305030304"/>
              </a:rPr>
              <a:t>http://localhost:1880/ui</a:t>
            </a:r>
            <a:endParaRPr sz="235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912" y="3182220"/>
            <a:ext cx="11096650" cy="653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21</a:t>
            </a:r>
            <a:endParaRPr lang="en-US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966C98F9-FF13-5D8F-6058-2EB33DD0B18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812800"/>
            <a:ext cx="95351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Node-Red </a:t>
            </a:r>
            <a:r>
              <a:rPr spc="-195" dirty="0"/>
              <a:t>Example</a:t>
            </a:r>
            <a:r>
              <a:rPr spc="-765" dirty="0"/>
              <a:t> </a:t>
            </a:r>
            <a:r>
              <a:rPr spc="-140" dirty="0"/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100" y="3281679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21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114039"/>
            <a:ext cx="4025900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3600" spc="-114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should see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 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chart, which plots  the historical  </a:t>
            </a:r>
            <a:r>
              <a:rPr sz="3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temperature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of 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various Hong</a:t>
            </a:r>
            <a:r>
              <a:rPr sz="3600" spc="-6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Kong  locations up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to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the  last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24</a:t>
            </a:r>
            <a:r>
              <a:rPr sz="3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hours</a:t>
            </a:r>
            <a:endParaRPr sz="36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3421" y="3225800"/>
            <a:ext cx="7457711" cy="4984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22</a:t>
            </a:r>
            <a:endParaRPr lang="en-US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ED28971-D8F5-B519-B634-90A176BC61C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180" y="954366"/>
            <a:ext cx="12156440" cy="928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50" spc="-100" dirty="0"/>
              <a:t>Exporting </a:t>
            </a:r>
            <a:r>
              <a:rPr sz="5950" spc="-160" dirty="0"/>
              <a:t>Node-Red </a:t>
            </a:r>
            <a:r>
              <a:rPr sz="5950" spc="-170" dirty="0"/>
              <a:t>Flow for</a:t>
            </a:r>
            <a:r>
              <a:rPr sz="5950" spc="-1125" dirty="0"/>
              <a:t> </a:t>
            </a:r>
            <a:r>
              <a:rPr lang="zh-CN" altLang="en-US" sz="5950" spc="-1125" dirty="0"/>
              <a:t> </a:t>
            </a:r>
            <a:r>
              <a:rPr sz="5950" spc="-55" dirty="0"/>
              <a:t>Submission</a:t>
            </a:r>
            <a:endParaRPr sz="5950" dirty="0"/>
          </a:p>
        </p:txBody>
      </p:sp>
      <p:sp>
        <p:nvSpPr>
          <p:cNvPr id="3" name="object 3"/>
          <p:cNvSpPr txBox="1"/>
          <p:nvPr/>
        </p:nvSpPr>
        <p:spPr>
          <a:xfrm>
            <a:off x="546100" y="2260600"/>
            <a:ext cx="8862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005493"/>
              </a:buClr>
              <a:buSzPct val="60000"/>
              <a:buFont typeface="Arial Unicode MS"/>
              <a:buChar char="❖"/>
              <a:tabLst>
                <a:tab pos="481965" algn="l"/>
                <a:tab pos="482600" algn="l"/>
              </a:tabLst>
            </a:pP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the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top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right icon,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select </a:t>
            </a:r>
            <a:r>
              <a:rPr sz="3600" b="1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Export</a:t>
            </a:r>
            <a:endParaRPr sz="36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789" y="2728539"/>
            <a:ext cx="11921456" cy="7018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33861" y="34582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0"/>
                </a:moveTo>
                <a:lnTo>
                  <a:pt x="286662" y="0"/>
                </a:lnTo>
                <a:lnTo>
                  <a:pt x="286662" y="261634"/>
                </a:lnTo>
                <a:lnTo>
                  <a:pt x="0" y="26163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24897" y="4270631"/>
            <a:ext cx="1840864" cy="262255"/>
          </a:xfrm>
          <a:custGeom>
            <a:avLst/>
            <a:gdLst/>
            <a:ahLst/>
            <a:cxnLst/>
            <a:rect l="l" t="t" r="r" b="b"/>
            <a:pathLst>
              <a:path w="1840865" h="262254">
                <a:moveTo>
                  <a:pt x="0" y="0"/>
                </a:moveTo>
                <a:lnTo>
                  <a:pt x="1840734" y="0"/>
                </a:lnTo>
                <a:lnTo>
                  <a:pt x="1840734" y="261634"/>
                </a:lnTo>
                <a:lnTo>
                  <a:pt x="0" y="26163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92000" y="3403600"/>
            <a:ext cx="165100" cy="117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1</a:t>
            </a:r>
            <a:endParaRPr sz="2200">
              <a:latin typeface="Book Antiqua" panose="02040602050305030304"/>
              <a:cs typeface="Book Antiqua" panose="0204060205030503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2</a:t>
            </a:r>
            <a:endParaRPr sz="22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23</a:t>
            </a:r>
            <a:endParaRPr lang="en-US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F4D1F36-AFD7-A07B-927E-C201A72447D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617" y="2722972"/>
            <a:ext cx="11583535" cy="6819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895350"/>
            <a:ext cx="1188339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50" spc="-100" dirty="0"/>
              <a:t>Exporting </a:t>
            </a:r>
            <a:r>
              <a:rPr sz="5950" spc="-160" dirty="0"/>
              <a:t>Node-Red </a:t>
            </a:r>
            <a:r>
              <a:rPr sz="5950" spc="-170" dirty="0"/>
              <a:t>Flow for</a:t>
            </a:r>
            <a:r>
              <a:rPr sz="5950" spc="-1125" dirty="0"/>
              <a:t> </a:t>
            </a:r>
            <a:r>
              <a:rPr sz="5950" spc="-55" dirty="0"/>
              <a:t>Submission</a:t>
            </a:r>
            <a:endParaRPr sz="5950"/>
          </a:p>
        </p:txBody>
      </p:sp>
      <p:sp>
        <p:nvSpPr>
          <p:cNvPr id="4" name="object 4"/>
          <p:cNvSpPr txBox="1"/>
          <p:nvPr/>
        </p:nvSpPr>
        <p:spPr>
          <a:xfrm>
            <a:off x="546100" y="2260600"/>
            <a:ext cx="1153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005493"/>
              </a:buClr>
              <a:buSzPct val="60000"/>
              <a:buFont typeface="Arial Unicode MS"/>
              <a:buChar char="❖"/>
              <a:tabLst>
                <a:tab pos="481965" algn="l"/>
                <a:tab pos="482600" algn="l"/>
              </a:tabLst>
            </a:pP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Select </a:t>
            </a:r>
            <a:r>
              <a:rPr sz="3600" b="1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all </a:t>
            </a:r>
            <a:r>
              <a:rPr sz="3600" b="1" spc="-7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flows</a:t>
            </a:r>
            <a:r>
              <a:rPr sz="3600" spc="-7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,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formatted,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and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click Download</a:t>
            </a:r>
            <a:r>
              <a:rPr sz="3600" spc="114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button</a:t>
            </a:r>
            <a:endParaRPr sz="36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7560" y="4545822"/>
            <a:ext cx="502284" cy="320675"/>
          </a:xfrm>
          <a:custGeom>
            <a:avLst/>
            <a:gdLst/>
            <a:ahLst/>
            <a:cxnLst/>
            <a:rect l="l" t="t" r="r" b="b"/>
            <a:pathLst>
              <a:path w="502284" h="320675">
                <a:moveTo>
                  <a:pt x="0" y="0"/>
                </a:moveTo>
                <a:lnTo>
                  <a:pt x="501872" y="0"/>
                </a:lnTo>
                <a:lnTo>
                  <a:pt x="501872" y="320597"/>
                </a:lnTo>
                <a:lnTo>
                  <a:pt x="0" y="3205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7201" y="7206181"/>
            <a:ext cx="487680" cy="198755"/>
          </a:xfrm>
          <a:custGeom>
            <a:avLst/>
            <a:gdLst/>
            <a:ahLst/>
            <a:cxnLst/>
            <a:rect l="l" t="t" r="r" b="b"/>
            <a:pathLst>
              <a:path w="487679" h="198754">
                <a:moveTo>
                  <a:pt x="0" y="0"/>
                </a:moveTo>
                <a:lnTo>
                  <a:pt x="487185" y="0"/>
                </a:lnTo>
                <a:lnTo>
                  <a:pt x="487185" y="198159"/>
                </a:lnTo>
                <a:lnTo>
                  <a:pt x="0" y="19815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43700" y="4508500"/>
            <a:ext cx="165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1</a:t>
            </a:r>
            <a:endParaRPr sz="22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9078" y="7920291"/>
            <a:ext cx="784860" cy="381000"/>
          </a:xfrm>
          <a:custGeom>
            <a:avLst/>
            <a:gdLst/>
            <a:ahLst/>
            <a:cxnLst/>
            <a:rect l="l" t="t" r="r" b="b"/>
            <a:pathLst>
              <a:path w="784859" h="381000">
                <a:moveTo>
                  <a:pt x="0" y="0"/>
                </a:moveTo>
                <a:lnTo>
                  <a:pt x="784439" y="0"/>
                </a:lnTo>
                <a:lnTo>
                  <a:pt x="784439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0500" y="7124700"/>
            <a:ext cx="134620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2</a:t>
            </a:r>
            <a:endParaRPr sz="2200">
              <a:latin typeface="Book Antiqua" panose="02040602050305030304"/>
              <a:cs typeface="Book Antiqua" panose="0204060205030503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2600"/>
                </a:solidFill>
                <a:latin typeface="Book Antiqua" panose="02040602050305030304"/>
                <a:cs typeface="Book Antiqua" panose="02040602050305030304"/>
              </a:rPr>
              <a:t>3</a:t>
            </a:r>
            <a:endParaRPr sz="22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24</a:t>
            </a:r>
            <a:endParaRPr lang="en-US" dirty="0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CCCCDD4-E30C-F54A-5FEA-E950743F4AD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200" y="812800"/>
            <a:ext cx="80194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Assignment</a:t>
            </a:r>
            <a:r>
              <a:rPr spc="-495" dirty="0"/>
              <a:t> </a:t>
            </a:r>
            <a:r>
              <a:rPr spc="-65" dirty="0"/>
              <a:t>Submission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25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46100" y="3815079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21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647440"/>
            <a:ext cx="1143317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After completion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of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your assignment, </a:t>
            </a:r>
            <a:r>
              <a:rPr sz="360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should export  your </a:t>
            </a:r>
            <a:r>
              <a:rPr sz="3600" spc="-1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flows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in your </a:t>
            </a:r>
            <a:r>
              <a:rPr sz="3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node-red environment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for  submission in</a:t>
            </a:r>
            <a:r>
              <a:rPr sz="3600" spc="-10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Moodle.</a:t>
            </a:r>
            <a:endParaRPr sz="36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100" y="5948679"/>
            <a:ext cx="2406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215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5781040"/>
            <a:ext cx="11321415" cy="244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3600" spc="-114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You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</a:rPr>
              <a:t>should also submit </a:t>
            </a:r>
            <a:r>
              <a:rPr lang="en-US" altLang="zh-CN" sz="3600" spc="-5" dirty="0">
                <a:solidFill>
                  <a:srgbClr val="212121"/>
                </a:solidFill>
                <a:latin typeface="Book Antiqua" panose="02040602050305030304"/>
              </a:rPr>
              <a:t>provide clear procedure to reproduce your development environment</a:t>
            </a:r>
            <a:r>
              <a:rPr lang="zh-CN" altLang="en-US" sz="3600" spc="-5" dirty="0">
                <a:solidFill>
                  <a:srgbClr val="212121"/>
                </a:solidFill>
                <a:latin typeface="Book Antiqua" panose="02040602050305030304"/>
              </a:rPr>
              <a:t>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</a:rPr>
              <a:t>in Moodle as  well, so that your tutor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can </a:t>
            </a:r>
            <a:r>
              <a:rPr lang="en-US"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access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your </a:t>
            </a:r>
            <a:r>
              <a:rPr lang="en-US" altLang="zh-CN"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docker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instance for</a:t>
            </a:r>
            <a:r>
              <a:rPr lang="zh-CN" altLang="en-US"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grading purpose</a:t>
            </a:r>
            <a:r>
              <a:rPr lang="en-US" sz="3600" spc="-5" dirty="0">
                <a:solidFill>
                  <a:srgbClr val="212121"/>
                </a:solidFill>
                <a:latin typeface="Book Antiqua" panose="02040602050305030304"/>
                <a:cs typeface="Book Antiqua" panose="02040602050305030304"/>
              </a:rPr>
              <a:t>.</a:t>
            </a:r>
            <a:endParaRPr sz="360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E33A90F-14F4-D7F1-53D7-78968D7D4C9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979070D-C50B-BD88-A54D-0CC4D411A86E}"/>
              </a:ext>
            </a:extLst>
          </p:cNvPr>
          <p:cNvGrpSpPr/>
          <p:nvPr/>
        </p:nvGrpSpPr>
        <p:grpSpPr>
          <a:xfrm>
            <a:off x="1092200" y="4754116"/>
            <a:ext cx="10744200" cy="1090042"/>
            <a:chOff x="1092200" y="4277780"/>
            <a:chExt cx="10744200" cy="1090042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67D7664-56AF-1090-387D-228A9E2C5033}"/>
                </a:ext>
              </a:extLst>
            </p:cNvPr>
            <p:cNvGrpSpPr/>
            <p:nvPr/>
          </p:nvGrpSpPr>
          <p:grpSpPr>
            <a:xfrm>
              <a:off x="1092200" y="4277780"/>
              <a:ext cx="10744200" cy="1090042"/>
              <a:chOff x="1092200" y="4495800"/>
              <a:chExt cx="8763000" cy="1371600"/>
            </a:xfrm>
          </p:grpSpPr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6E12F59D-036B-9921-5CB8-8C54D6423344}"/>
                  </a:ext>
                </a:extLst>
              </p:cNvPr>
              <p:cNvSpPr/>
              <p:nvPr/>
            </p:nvSpPr>
            <p:spPr>
              <a:xfrm>
                <a:off x="1092200" y="4495800"/>
                <a:ext cx="8763000" cy="1371600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同侧圆角矩形 11">
                <a:extLst>
                  <a:ext uri="{FF2B5EF4-FFF2-40B4-BE49-F238E27FC236}">
                    <a16:creationId xmlns:a16="http://schemas.microsoft.com/office/drawing/2014/main" id="{31A2CF64-E2AC-4D7A-D32E-E2054A2F8443}"/>
                  </a:ext>
                </a:extLst>
              </p:cNvPr>
              <p:cNvSpPr/>
              <p:nvPr/>
            </p:nvSpPr>
            <p:spPr>
              <a:xfrm>
                <a:off x="1092200" y="4495800"/>
                <a:ext cx="8763000" cy="533400"/>
              </a:xfrm>
              <a:prstGeom prst="round2Same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C668CE-7414-B60D-D4FC-9F1324AEB997}"/>
                </a:ext>
              </a:extLst>
            </p:cNvPr>
            <p:cNvSpPr txBox="1"/>
            <p:nvPr/>
          </p:nvSpPr>
          <p:spPr>
            <a:xfrm>
              <a:off x="1102610" y="4318785"/>
              <a:ext cx="9725702" cy="918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US" altLang="zh-CN" sz="1600" dirty="0">
                  <a:solidFill>
                    <a:schemeClr val="bg1"/>
                  </a:solidFill>
                  <a:cs typeface="Book Antiqua" panose="02040602050305030304"/>
                </a:rPr>
                <a:t>bash</a:t>
              </a:r>
            </a:p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endParaRPr lang="en-US" altLang="zh-CN" sz="1200" dirty="0">
                <a:solidFill>
                  <a:schemeClr val="bg1"/>
                </a:solidFill>
                <a:cs typeface="Book Antiqua" panose="02040602050305030304"/>
              </a:endParaRPr>
            </a:p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US" altLang="zh-CN" sz="2400" dirty="0">
                  <a:solidFill>
                    <a:schemeClr val="bg1"/>
                  </a:solidFill>
                  <a:cs typeface="Book Antiqua" panose="02040602050305030304"/>
                </a:rPr>
                <a:t>   </a:t>
              </a:r>
              <a:r>
                <a:rPr lang="en-US" altLang="zh-CN" sz="2000" spc="-5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curl -</a:t>
              </a:r>
              <a:r>
                <a:rPr lang="en-US" altLang="zh-CN" sz="2000" spc="-5" dirty="0" err="1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fsSL</a:t>
              </a:r>
              <a:r>
                <a:rPr lang="en-US" altLang="zh-CN" sz="2000" spc="-5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 https://</a:t>
              </a:r>
              <a:r>
                <a:rPr lang="en-US" altLang="zh-CN" sz="2000" spc="-5" dirty="0" err="1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test.docker.com</a:t>
              </a:r>
              <a:r>
                <a:rPr lang="en-US" altLang="zh-CN" sz="2000" spc="-5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 -o test-</a:t>
              </a:r>
              <a:r>
                <a:rPr lang="en-US" altLang="zh-CN" sz="2000" spc="-5" dirty="0" err="1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docker.sh</a:t>
              </a:r>
              <a:endPara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endParaRPr>
            </a:p>
          </p:txBody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4999" y="834720"/>
            <a:ext cx="11734801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Creating </a:t>
            </a:r>
            <a:r>
              <a:rPr spc="-135" dirty="0"/>
              <a:t>Your </a:t>
            </a:r>
            <a:r>
              <a:rPr lang="en-US" altLang="zh-CN" spc="15" dirty="0"/>
              <a:t>Docker</a:t>
            </a:r>
            <a:r>
              <a:rPr lang="zh-CN" altLang="en-US" spc="15" dirty="0"/>
              <a:t> </a:t>
            </a:r>
            <a:r>
              <a:rPr lang="en-US" altLang="zh-CN" spc="15" dirty="0"/>
              <a:t>Container</a:t>
            </a:r>
            <a:endParaRPr spc="-85" dirty="0"/>
          </a:p>
        </p:txBody>
      </p:sp>
      <p:sp>
        <p:nvSpPr>
          <p:cNvPr id="4" name="object 4"/>
          <p:cNvSpPr txBox="1"/>
          <p:nvPr/>
        </p:nvSpPr>
        <p:spPr>
          <a:xfrm>
            <a:off x="546100" y="2413914"/>
            <a:ext cx="20447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1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5789" y="3368629"/>
            <a:ext cx="11397615" cy="44339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950" dirty="0">
                <a:latin typeface="Book Antiqua" panose="02040602050305030304"/>
                <a:cs typeface="Book Antiqua" panose="02040602050305030304"/>
              </a:rPr>
              <a:t>Execute the following commands sequentially: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1400" dirty="0">
              <a:latin typeface="Book Antiqua" panose="02040602050305030304"/>
              <a:cs typeface="Book Antiqua" panose="02040602050305030304"/>
            </a:endParaRPr>
          </a:p>
          <a:p>
            <a:pPr marL="527050" indent="-514350">
              <a:lnSpc>
                <a:spcPct val="100000"/>
              </a:lnSpc>
              <a:spcBef>
                <a:spcPts val="135"/>
              </a:spcBef>
              <a:buAutoNum type="arabicPeriod"/>
            </a:pPr>
            <a:r>
              <a:rPr lang="en-US" sz="2950" dirty="0">
                <a:latin typeface="Book Antiqua" panose="02040602050305030304"/>
                <a:cs typeface="Book Antiqua" panose="02040602050305030304"/>
              </a:rPr>
              <a:t>Download the Docker installation script:</a:t>
            </a:r>
          </a:p>
          <a:p>
            <a:pPr marL="527050" indent="-514350">
              <a:lnSpc>
                <a:spcPct val="100000"/>
              </a:lnSpc>
              <a:spcBef>
                <a:spcPts val="135"/>
              </a:spcBef>
              <a:buAutoNum type="arabicPeriod"/>
            </a:pPr>
            <a:endParaRPr lang="en-US" sz="2950" dirty="0">
              <a:latin typeface="Book Antiqua" panose="02040602050305030304"/>
              <a:cs typeface="Book Antiqua" panose="02040602050305030304"/>
            </a:endParaRPr>
          </a:p>
          <a:p>
            <a:pPr marL="527050" indent="-514350">
              <a:lnSpc>
                <a:spcPct val="100000"/>
              </a:lnSpc>
              <a:spcBef>
                <a:spcPts val="135"/>
              </a:spcBef>
              <a:buAutoNum type="arabicPeriod"/>
            </a:pPr>
            <a:endParaRPr lang="en-US" sz="295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295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295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950" dirty="0">
                <a:latin typeface="Book Antiqua" panose="02040602050305030304"/>
                <a:cs typeface="Book Antiqua" panose="02040602050305030304"/>
              </a:rPr>
              <a:t>2. Run the installation script: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295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295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dirty="0"/>
              <a:t>3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F977E1F-BC03-E65F-2001-5EB73B8D4E0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1A83FB-351D-E135-F63A-92812A62C786}"/>
              </a:ext>
            </a:extLst>
          </p:cNvPr>
          <p:cNvSpPr txBox="1"/>
          <p:nvPr/>
        </p:nvSpPr>
        <p:spPr>
          <a:xfrm>
            <a:off x="939800" y="2349836"/>
            <a:ext cx="6505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3200" b="1" dirty="0">
                <a:latin typeface="Book Antiqua" panose="02040602050305030304"/>
              </a:rPr>
              <a:t>Installation</a:t>
            </a:r>
            <a:r>
              <a:rPr lang="en-US" altLang="zh-CN" sz="3200" b="1" dirty="0">
                <a:latin typeface="Book Antiqua" panose="02040602050305030304"/>
                <a:cs typeface="Book Antiqua" panose="02040602050305030304"/>
              </a:rPr>
              <a:t> of Docker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761DA39-2BFD-76AB-2D87-499066BBC656}"/>
              </a:ext>
            </a:extLst>
          </p:cNvPr>
          <p:cNvGrpSpPr/>
          <p:nvPr/>
        </p:nvGrpSpPr>
        <p:grpSpPr>
          <a:xfrm>
            <a:off x="1102610" y="7063358"/>
            <a:ext cx="10744200" cy="1090042"/>
            <a:chOff x="1092200" y="4277780"/>
            <a:chExt cx="10744200" cy="109004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F7C868F-BCA9-323D-81F1-F50150008B87}"/>
                </a:ext>
              </a:extLst>
            </p:cNvPr>
            <p:cNvGrpSpPr/>
            <p:nvPr/>
          </p:nvGrpSpPr>
          <p:grpSpPr>
            <a:xfrm>
              <a:off x="1092200" y="4277780"/>
              <a:ext cx="10744200" cy="1090042"/>
              <a:chOff x="1092200" y="4495800"/>
              <a:chExt cx="8763000" cy="1371600"/>
            </a:xfrm>
          </p:grpSpPr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1AC12F4E-B734-0873-218A-A3382D25CEB7}"/>
                  </a:ext>
                </a:extLst>
              </p:cNvPr>
              <p:cNvSpPr/>
              <p:nvPr/>
            </p:nvSpPr>
            <p:spPr>
              <a:xfrm>
                <a:off x="1092200" y="4495800"/>
                <a:ext cx="8763000" cy="1371600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同侧圆角矩形 24">
                <a:extLst>
                  <a:ext uri="{FF2B5EF4-FFF2-40B4-BE49-F238E27FC236}">
                    <a16:creationId xmlns:a16="http://schemas.microsoft.com/office/drawing/2014/main" id="{41770486-FF82-8B86-8C67-84620CF95568}"/>
                  </a:ext>
                </a:extLst>
              </p:cNvPr>
              <p:cNvSpPr/>
              <p:nvPr/>
            </p:nvSpPr>
            <p:spPr>
              <a:xfrm>
                <a:off x="1092200" y="4495800"/>
                <a:ext cx="8763000" cy="533400"/>
              </a:xfrm>
              <a:prstGeom prst="round2Same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0435766-DF6C-EFE8-70FF-C2ACA7E13F90}"/>
                </a:ext>
              </a:extLst>
            </p:cNvPr>
            <p:cNvSpPr txBox="1"/>
            <p:nvPr/>
          </p:nvSpPr>
          <p:spPr>
            <a:xfrm>
              <a:off x="1120098" y="4353980"/>
              <a:ext cx="9725702" cy="918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US" altLang="zh-CN" sz="1600" dirty="0">
                  <a:solidFill>
                    <a:schemeClr val="bg1"/>
                  </a:solidFill>
                  <a:cs typeface="Book Antiqua" panose="02040602050305030304"/>
                </a:rPr>
                <a:t>bash</a:t>
              </a:r>
            </a:p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endParaRPr lang="en-US" altLang="zh-CN" sz="1200" dirty="0">
                <a:solidFill>
                  <a:schemeClr val="bg1"/>
                </a:solidFill>
                <a:cs typeface="Book Antiqua" panose="02040602050305030304"/>
              </a:endParaRPr>
            </a:p>
            <a:p>
              <a:pPr marL="12700">
                <a:lnSpc>
                  <a:spcPct val="100000"/>
                </a:lnSpc>
                <a:spcBef>
                  <a:spcPts val="135"/>
                </a:spcBef>
              </a:pPr>
              <a:r>
                <a:rPr lang="en-US" altLang="zh-CN" sz="2400" dirty="0">
                  <a:solidFill>
                    <a:schemeClr val="bg1"/>
                  </a:solidFill>
                  <a:cs typeface="Book Antiqua" panose="02040602050305030304"/>
                </a:rPr>
                <a:t>   </a:t>
              </a:r>
              <a:r>
                <a:rPr lang="en-US" altLang="zh-CN" sz="2000" spc="-5" dirty="0" err="1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sudo</a:t>
              </a:r>
              <a:r>
                <a:rPr lang="en-US" altLang="zh-CN" sz="2000" spc="-5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 </a:t>
              </a:r>
              <a:r>
                <a:rPr lang="en-US" altLang="zh-CN" sz="2000" spc="-5" dirty="0" err="1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sh</a:t>
              </a:r>
              <a:r>
                <a:rPr lang="en-US" altLang="zh-CN" sz="2000" spc="-5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 test-</a:t>
              </a:r>
              <a:r>
                <a:rPr lang="en-US" altLang="zh-CN" sz="2000" spc="-5" dirty="0" err="1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/>
                  <a:cs typeface="Courier New" panose="02070309020205020404"/>
                </a:rPr>
                <a:t>docker.sh</a:t>
              </a:r>
              <a:endPara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4999" y="834720"/>
            <a:ext cx="11734801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Creating </a:t>
            </a:r>
            <a:r>
              <a:rPr spc="-135" dirty="0"/>
              <a:t>Your </a:t>
            </a:r>
            <a:r>
              <a:rPr lang="en-US" altLang="zh-CN" spc="15" dirty="0"/>
              <a:t>Docker</a:t>
            </a:r>
            <a:r>
              <a:rPr lang="zh-CN" altLang="en-US" spc="15" dirty="0"/>
              <a:t> </a:t>
            </a:r>
            <a:r>
              <a:rPr lang="en-US" altLang="zh-CN" spc="15" dirty="0"/>
              <a:t>Container</a:t>
            </a:r>
            <a:endParaRPr spc="-85" dirty="0"/>
          </a:p>
        </p:txBody>
      </p:sp>
      <p:sp>
        <p:nvSpPr>
          <p:cNvPr id="4" name="object 4"/>
          <p:cNvSpPr txBox="1"/>
          <p:nvPr/>
        </p:nvSpPr>
        <p:spPr>
          <a:xfrm>
            <a:off x="546100" y="2413914"/>
            <a:ext cx="20447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1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236" y="2394659"/>
            <a:ext cx="11397615" cy="20204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950" dirty="0">
                <a:latin typeface="Book Antiqua" panose="02040602050305030304"/>
                <a:cs typeface="Book Antiqua" panose="02040602050305030304"/>
              </a:rPr>
              <a:t>To test if Docker has been installed successfully, enter the command: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400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950" dirty="0">
                <a:latin typeface="Book Antiqua" panose="02040602050305030304"/>
                <a:cs typeface="Book Antiqua" panose="02040602050305030304"/>
              </a:rPr>
              <a:t>If you see a message similar to the one depicted below, Docker has been successfully installed.</a:t>
            </a:r>
            <a:endParaRPr sz="2950" dirty="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dirty="0"/>
              <a:t>4</a:t>
            </a:r>
            <a:endParaRPr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F977E1F-BC03-E65F-2001-5EB73B8D4E0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234984-E888-995B-F80B-8AE8094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4546502"/>
            <a:ext cx="6781800" cy="47498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8D60CE-4219-AF2C-FF88-50431BCFFED6}"/>
              </a:ext>
            </a:extLst>
          </p:cNvPr>
          <p:cNvSpPr txBox="1"/>
          <p:nvPr/>
        </p:nvSpPr>
        <p:spPr>
          <a:xfrm>
            <a:off x="1016000" y="2889346"/>
            <a:ext cx="64008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  <a:spcBef>
                <a:spcPts val="135"/>
              </a:spcBef>
            </a:pP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run hello-world</a:t>
            </a:r>
          </a:p>
        </p:txBody>
      </p:sp>
    </p:spTree>
    <p:extLst>
      <p:ext uri="{BB962C8B-B14F-4D97-AF65-F5344CB8AC3E}">
        <p14:creationId xmlns:p14="http://schemas.microsoft.com/office/powerpoint/2010/main" val="266347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301" y="824937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>
              <a:spcBef>
                <a:spcPts val="100"/>
              </a:spcBef>
            </a:pPr>
            <a:r>
              <a:rPr lang="en-US" altLang="zh-CN" spc="30" dirty="0"/>
              <a:t>Install Node-RED Using Docker</a:t>
            </a:r>
            <a:endParaRPr lang="en-US"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46100" y="2413914"/>
            <a:ext cx="20447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-10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592" y="2327217"/>
            <a:ext cx="11397615" cy="145616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35"/>
              </a:spcBef>
              <a:buAutoNum type="arabicPeriod"/>
            </a:pPr>
            <a:r>
              <a:rPr lang="en-US" sz="2950" b="1" dirty="0">
                <a:latin typeface="Book Antiqua" panose="02040602050305030304"/>
                <a:cs typeface="Book Antiqua" panose="02040602050305030304"/>
              </a:rPr>
              <a:t>Searching for the Node-RED Image Version: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US" sz="1000" dirty="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400" dirty="0">
                <a:latin typeface="Book Antiqua" panose="02040602050305030304"/>
                <a:cs typeface="Book Antiqua" panose="02040602050305030304"/>
              </a:rPr>
              <a:t>To find the version of the Node-RED image you want to install, enter the command: </a:t>
            </a:r>
          </a:p>
          <a:p>
            <a:pPr marL="12700">
              <a:lnSpc>
                <a:spcPct val="150000"/>
              </a:lnSpc>
              <a:spcBef>
                <a:spcPts val="135"/>
              </a:spcBef>
            </a:pP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search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nodered</a:t>
            </a:r>
            <a:endParaRPr lang="en-US" altLang="zh-CN" sz="2000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altLang="zh-CN" dirty="0"/>
              <a:t>5</a:t>
            </a:r>
            <a:endParaRPr dirty="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F977E1F-BC03-E65F-2001-5EB73B8D4E0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3E56F6-982F-D9D1-04A9-2033D210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92" y="4522373"/>
            <a:ext cx="10744199" cy="42976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EDDA021-16C4-3A0B-24CB-ED9A62A5D5B3}"/>
              </a:ext>
            </a:extLst>
          </p:cNvPr>
          <p:cNvSpPr txBox="1"/>
          <p:nvPr/>
        </p:nvSpPr>
        <p:spPr>
          <a:xfrm>
            <a:off x="863600" y="4038600"/>
            <a:ext cx="6505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Book Antiqua" panose="02040602050305030304"/>
              </a:rPr>
              <a:t>From the results, we select </a:t>
            </a:r>
            <a:r>
              <a:rPr lang="zh-CN" altLang="en-US" sz="2400" b="1" dirty="0">
                <a:latin typeface="Book Antiqua" panose="02040602050305030304"/>
              </a:rPr>
              <a:t>nodered/node-red</a:t>
            </a:r>
            <a:r>
              <a:rPr lang="zh-CN" altLang="en-US" sz="2400" dirty="0">
                <a:latin typeface="Book Antiqua" panose="020406020503050303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55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2378151"/>
            <a:ext cx="15240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271948"/>
            <a:ext cx="4000500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altLang="zh-CN" sz="2950" b="1" dirty="0">
                <a:latin typeface="Book Antiqua" panose="02040602050305030304"/>
              </a:rPr>
              <a:t>2.  Pulling the Image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dirty="0"/>
              <a:t>6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43669F-BCBB-F1A9-5B7C-2C4E60D14A21}"/>
              </a:ext>
            </a:extLst>
          </p:cNvPr>
          <p:cNvSpPr txBox="1"/>
          <p:nvPr/>
        </p:nvSpPr>
        <p:spPr>
          <a:xfrm>
            <a:off x="825500" y="2798512"/>
            <a:ext cx="11239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Book Antiqua" panose="02040602050305030304"/>
              </a:rPr>
              <a:t>To pull the image, enter the command: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pull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nodered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/node-red</a:t>
            </a:r>
          </a:p>
          <a:p>
            <a:endParaRPr lang="zh-CN" altLang="en-US" sz="2400" dirty="0">
              <a:latin typeface="Book Antiqua" panose="02040602050305030304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D6918E5-0F11-4611-ED82-AE54570F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7998700"/>
            <a:ext cx="7772400" cy="13196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376CC3-464A-4F20-3DD2-D35D65F4A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3307557"/>
            <a:ext cx="7772400" cy="40076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023CB93-ACF2-2A24-E721-88AEAF02349C}"/>
              </a:ext>
            </a:extLst>
          </p:cNvPr>
          <p:cNvSpPr txBox="1"/>
          <p:nvPr/>
        </p:nvSpPr>
        <p:spPr>
          <a:xfrm>
            <a:off x="825500" y="7463135"/>
            <a:ext cx="1217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Book Antiqua" panose="02040602050305030304"/>
              </a:rPr>
              <a:t>After executing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images</a:t>
            </a:r>
            <a:r>
              <a:rPr lang="en-US" altLang="zh-CN" sz="2400" dirty="0">
                <a:latin typeface="Book Antiqua" panose="02040602050305030304"/>
              </a:rPr>
              <a:t>, </a:t>
            </a:r>
            <a:r>
              <a:rPr lang="en-US" altLang="zh-CN" sz="2400" dirty="0" err="1">
                <a:latin typeface="Book Antiqua" panose="02040602050305030304"/>
              </a:rPr>
              <a:t>nodered</a:t>
            </a:r>
            <a:r>
              <a:rPr lang="en-US" altLang="zh-CN" sz="2400" dirty="0">
                <a:latin typeface="Book Antiqua" panose="02040602050305030304"/>
              </a:rPr>
              <a:t>/node-red has been successfully pulled.</a:t>
            </a:r>
            <a:endParaRPr lang="en-US" altLang="zh-CN" sz="2800" dirty="0">
              <a:solidFill>
                <a:schemeClr val="bg1"/>
              </a:solidFill>
              <a:highlight>
                <a:srgbClr val="000000"/>
              </a:highlight>
              <a:cs typeface="Book Antiqua" panose="02040602050305030304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556301" y="824937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/>
              <a:t>Install Node-RED Using Docker</a:t>
            </a:r>
            <a:endParaRPr lang="en-US" kern="0" spc="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2447290"/>
            <a:ext cx="15240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5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308351"/>
            <a:ext cx="1154366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altLang="zh-CN" sz="2950" b="1" dirty="0">
                <a:latin typeface="Book Antiqua" panose="02040602050305030304"/>
              </a:rPr>
              <a:t>3. Running the Node-RED Image as a Container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dirty="0"/>
              <a:t>7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43669F-BCBB-F1A9-5B7C-2C4E60D14A21}"/>
              </a:ext>
            </a:extLst>
          </p:cNvPr>
          <p:cNvSpPr txBox="1"/>
          <p:nvPr/>
        </p:nvSpPr>
        <p:spPr>
          <a:xfrm>
            <a:off x="698500" y="2857760"/>
            <a:ext cx="12179300" cy="483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Book Antiqua" panose="02040602050305030304"/>
              </a:rPr>
              <a:t>Create a Directory</a:t>
            </a:r>
            <a:r>
              <a:rPr lang="en-US" altLang="zh-CN" sz="2400" dirty="0">
                <a:latin typeface="Book Antiqua" panose="02040602050305030304"/>
              </a:rPr>
              <a:t>: Execute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mkdir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/opt/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node_red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 </a:t>
            </a:r>
            <a:endParaRPr lang="en-US" altLang="zh-CN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Book Antiqua" panose="02040602050305030304"/>
              </a:rPr>
              <a:t>Assign Permissions</a:t>
            </a:r>
            <a:r>
              <a:rPr lang="en-US" altLang="zh-CN" sz="2400" dirty="0">
                <a:latin typeface="Book Antiqua" panose="02040602050305030304"/>
              </a:rPr>
              <a:t>: Execute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chmod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777 /opt/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node_red</a:t>
            </a:r>
            <a:endParaRPr lang="en-US" altLang="zh-CN" spc="-5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/>
              <a:cs typeface="Courier New" panose="020703090202050204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400" b="1" dirty="0">
                <a:latin typeface="Book Antiqua" panose="02040602050305030304"/>
              </a:rPr>
              <a:t>Run the Image</a:t>
            </a:r>
            <a:r>
              <a:rPr lang="en-US" altLang="zh-CN" sz="2400" dirty="0">
                <a:latin typeface="Book Antiqua" panose="02040602050305030304"/>
              </a:rPr>
              <a:t>:</a:t>
            </a:r>
            <a:r>
              <a:rPr lang="en-US" altLang="zh-CN" sz="2400" b="1" dirty="0">
                <a:latin typeface="Book Antiqua" panose="020406020503050303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run -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itd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-p 1880:1880 -v /opt/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node_red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:/data --name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nodered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nodered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/node-red</a:t>
            </a:r>
          </a:p>
          <a:p>
            <a:endParaRPr lang="en-US" altLang="zh-CN" sz="2400" dirty="0">
              <a:solidFill>
                <a:schemeClr val="bg1"/>
              </a:solidFill>
              <a:highlight>
                <a:srgbClr val="000000"/>
              </a:highlight>
              <a:latin typeface="Book Antiqua" panose="020406020503050303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Book Antiqua" panose="02040602050305030304"/>
              </a:rPr>
              <a:t>-v /opt/</a:t>
            </a:r>
            <a:r>
              <a:rPr lang="en-US" altLang="zh-CN" sz="2400" b="1" dirty="0" err="1">
                <a:latin typeface="Book Antiqua" panose="02040602050305030304"/>
              </a:rPr>
              <a:t>node_red</a:t>
            </a:r>
            <a:r>
              <a:rPr lang="en-US" altLang="zh-CN" sz="2400" b="1" dirty="0">
                <a:latin typeface="Book Antiqua" panose="02040602050305030304"/>
              </a:rPr>
              <a:t>:/data  </a:t>
            </a:r>
            <a:r>
              <a:rPr lang="en-US" altLang="zh-CN" sz="2400" dirty="0">
                <a:latin typeface="Book Antiqua" panose="02040602050305030304"/>
              </a:rPr>
              <a:t>mounts the host's /opt/</a:t>
            </a:r>
            <a:r>
              <a:rPr lang="en-US" altLang="zh-CN" sz="2400" dirty="0" err="1">
                <a:latin typeface="Book Antiqua" panose="02040602050305030304"/>
              </a:rPr>
              <a:t>node_red</a:t>
            </a:r>
            <a:r>
              <a:rPr lang="en-US" altLang="zh-CN" sz="2400" dirty="0">
                <a:latin typeface="Book Antiqua" panose="02040602050305030304"/>
              </a:rPr>
              <a:t> directory to /data in the container.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Book Antiqua" panose="02040602050305030304"/>
              </a:rPr>
              <a:t>--name </a:t>
            </a:r>
            <a:r>
              <a:rPr lang="en-US" altLang="zh-CN" sz="2400" b="1" dirty="0" err="1">
                <a:latin typeface="Book Antiqua" panose="02040602050305030304"/>
              </a:rPr>
              <a:t>nodered</a:t>
            </a:r>
            <a:r>
              <a:rPr lang="en-US" altLang="zh-CN" sz="2400" b="1" dirty="0">
                <a:latin typeface="Book Antiqua" panose="02040602050305030304"/>
              </a:rPr>
              <a:t>  </a:t>
            </a:r>
            <a:r>
              <a:rPr lang="en-US" altLang="zh-CN" sz="2400" dirty="0">
                <a:latin typeface="Book Antiqua" panose="02040602050305030304"/>
              </a:rPr>
              <a:t>sets the container's name to </a:t>
            </a:r>
            <a:r>
              <a:rPr lang="en-US" altLang="zh-CN" sz="2400" dirty="0" err="1">
                <a:latin typeface="Book Antiqua" panose="02040602050305030304"/>
              </a:rPr>
              <a:t>nodered</a:t>
            </a:r>
            <a:r>
              <a:rPr lang="en-US" altLang="zh-CN" sz="2400" dirty="0">
                <a:latin typeface="Book Antiqua" panose="02040602050305030304"/>
              </a:rPr>
              <a:t>. You can see the running container named </a:t>
            </a:r>
            <a:r>
              <a:rPr lang="en-US" altLang="zh-CN" sz="2400" dirty="0" err="1">
                <a:latin typeface="Book Antiqua" panose="02040602050305030304"/>
              </a:rPr>
              <a:t>nodered</a:t>
            </a:r>
            <a:r>
              <a:rPr lang="en-US" altLang="zh-CN" sz="2400" dirty="0">
                <a:latin typeface="Book Antiqua" panose="02040602050305030304"/>
              </a:rPr>
              <a:t> by executing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</a:t>
            </a:r>
            <a:r>
              <a:rPr lang="en-US" altLang="zh-CN" sz="2000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ps</a:t>
            </a:r>
            <a:r>
              <a:rPr lang="en-US" altLang="zh-CN" sz="2000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-a</a:t>
            </a:r>
            <a:r>
              <a:rPr lang="en-US" altLang="zh-CN" sz="2400" dirty="0">
                <a:latin typeface="Book Antiqua" panose="02040602050305030304"/>
              </a:rPr>
              <a:t>.</a:t>
            </a:r>
            <a:endParaRPr lang="zh-CN" altLang="en-US" sz="2400" dirty="0">
              <a:latin typeface="Book Antiqua" panose="02040602050305030304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546E8D6-A566-8B2B-6452-7131C4A44C88}"/>
              </a:ext>
            </a:extLst>
          </p:cNvPr>
          <p:cNvSpPr txBox="1">
            <a:spLocks/>
          </p:cNvSpPr>
          <p:nvPr/>
        </p:nvSpPr>
        <p:spPr>
          <a:xfrm>
            <a:off x="556301" y="824937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/>
              <a:t>Install Node-RED Using Docker</a:t>
            </a:r>
            <a:endParaRPr lang="en-US" kern="0" spc="3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E9689E-E302-B112-8269-4B5509F6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24" y="7886787"/>
            <a:ext cx="11777315" cy="72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41966" y="2209800"/>
            <a:ext cx="11543665" cy="20601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sz="2400" b="1" dirty="0">
                <a:latin typeface="Book Antiqua" panose="02040602050305030304"/>
              </a:rPr>
              <a:t>Verifying the Container</a:t>
            </a:r>
            <a:r>
              <a:rPr lang="en-US" altLang="zh-CN" sz="2400" dirty="0">
                <a:latin typeface="Book Antiqua" panose="02040602050305030304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Book Antiqua" panose="02040602050305030304"/>
              </a:rPr>
              <a:t>Open Google Chrome or any web browser and enter http://127.0.0.1:1880. If you see the Node-RED interface as expected, the container is running correctly.</a:t>
            </a:r>
          </a:p>
          <a:p>
            <a:pPr marL="469900" indent="-457200">
              <a:spcBef>
                <a:spcPts val="135"/>
              </a:spcBef>
              <a:buFont typeface="+mj-ea"/>
              <a:buAutoNum type="circleNumDbPlain" startAt="4"/>
            </a:pPr>
            <a:endParaRPr lang="en-US" altLang="zh-CN" sz="2400" dirty="0">
              <a:latin typeface="Book Antiqua" panose="020406020503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dirty="0"/>
              <a:t>8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546E8D6-A566-8B2B-6452-7131C4A44C88}"/>
              </a:ext>
            </a:extLst>
          </p:cNvPr>
          <p:cNvSpPr txBox="1">
            <a:spLocks/>
          </p:cNvSpPr>
          <p:nvPr/>
        </p:nvSpPr>
        <p:spPr>
          <a:xfrm>
            <a:off x="556301" y="824937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/>
              <a:t>Install Node-RED Using Docker</a:t>
            </a:r>
            <a:endParaRPr lang="en-US" kern="0" spc="3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5481B6-A8EB-D87A-5280-C5CD1260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6" y="4038600"/>
            <a:ext cx="10883808" cy="49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9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100" y="2378151"/>
            <a:ext cx="15240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5" dirty="0">
                <a:solidFill>
                  <a:srgbClr val="005493"/>
                </a:solidFill>
                <a:latin typeface="Arial Unicode MS"/>
                <a:cs typeface="Arial Unicode MS"/>
              </a:rPr>
              <a:t>❖</a:t>
            </a:r>
            <a:endParaRPr sz="125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308351"/>
            <a:ext cx="11543665" cy="470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altLang="zh-CN" sz="2950" b="1" dirty="0">
                <a:latin typeface="Book Antiqua" panose="02040602050305030304"/>
              </a:rPr>
              <a:t>4. Deleting the Container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50000" y="9349618"/>
            <a:ext cx="279400" cy="24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40"/>
              </a:lnSpc>
            </a:pPr>
            <a:r>
              <a:rPr lang="en-US" dirty="0"/>
              <a:t>9</a:t>
            </a:r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228C0651-8374-607C-F64E-097BF19C9FE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1836400" y="9262163"/>
            <a:ext cx="878840" cy="405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pc="-5" dirty="0"/>
              <a:t>COMP7503</a:t>
            </a:r>
          </a:p>
          <a:p>
            <a:pPr marL="14605" algn="ctr">
              <a:lnSpc>
                <a:spcPct val="100000"/>
              </a:lnSpc>
              <a:spcBef>
                <a:spcPts val="240"/>
              </a:spcBef>
            </a:pPr>
            <a:r>
              <a:rPr dirty="0"/>
              <a:t>20</a:t>
            </a:r>
            <a:r>
              <a:rPr lang="en-US" dirty="0"/>
              <a:t>2</a:t>
            </a:r>
            <a:r>
              <a:rPr lang="en-US" altLang="zh-CN" dirty="0"/>
              <a:t>3</a:t>
            </a:r>
            <a:r>
              <a:rPr dirty="0"/>
              <a:t>-202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43669F-BCBB-F1A9-5B7C-2C4E60D14A21}"/>
              </a:ext>
            </a:extLst>
          </p:cNvPr>
          <p:cNvSpPr txBox="1"/>
          <p:nvPr/>
        </p:nvSpPr>
        <p:spPr>
          <a:xfrm>
            <a:off x="698500" y="2778351"/>
            <a:ext cx="108331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b="1" dirty="0">
                <a:latin typeface="Book Antiqua" panose="02040602050305030304"/>
              </a:rPr>
              <a:t>Get the Container ID</a:t>
            </a:r>
            <a:r>
              <a:rPr lang="en-US" altLang="zh-CN" sz="2000" dirty="0">
                <a:latin typeface="Book Antiqua" panose="02040602050305030304"/>
              </a:rPr>
              <a:t>: Enter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ps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-a</a:t>
            </a:r>
            <a:r>
              <a:rPr lang="en-US" altLang="zh-CN" sz="2000" dirty="0">
                <a:latin typeface="Book Antiqua" panose="02040602050305030304"/>
              </a:rPr>
              <a:t>. Let's say the container ID is eaba53fa9c03.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dirty="0">
              <a:latin typeface="Book Antiqua" panose="020406020503050303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3200" dirty="0">
              <a:latin typeface="Book Antiqua" panose="020406020503050303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b="1" dirty="0">
                <a:latin typeface="Book Antiqua" panose="02040602050305030304"/>
              </a:rPr>
              <a:t>Stop the Container</a:t>
            </a:r>
            <a:r>
              <a:rPr lang="en-US" altLang="zh-CN" sz="2000" dirty="0">
                <a:latin typeface="Book Antiqua" panose="02040602050305030304"/>
              </a:rPr>
              <a:t>: Execute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stop eaba53fa9c03</a:t>
            </a:r>
            <a:r>
              <a:rPr lang="en-US" altLang="zh-CN" sz="2000" dirty="0">
                <a:latin typeface="Book Antiqua" panose="02040602050305030304"/>
              </a:rPr>
              <a:t>. After this, if you run 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ps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-a</a:t>
            </a:r>
            <a:r>
              <a:rPr lang="en-US" altLang="zh-CN" sz="2000" dirty="0">
                <a:latin typeface="Book Antiqua" panose="02040602050305030304"/>
              </a:rPr>
              <a:t>, you should see the container's status as Exited.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1200" dirty="0">
              <a:latin typeface="Book Antiqua" panose="020406020503050303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1600" dirty="0">
              <a:latin typeface="Book Antiqua" panose="020406020503050303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400" dirty="0">
              <a:latin typeface="Book Antiqua" panose="02040602050305030304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b="1" dirty="0">
                <a:latin typeface="Book Antiqua" panose="02040602050305030304"/>
              </a:rPr>
              <a:t>Delete the Container</a:t>
            </a:r>
            <a:r>
              <a:rPr lang="en-US" altLang="zh-CN" sz="2000" dirty="0">
                <a:latin typeface="Book Antiqua" panose="02040602050305030304"/>
              </a:rPr>
              <a:t>: Execute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rm -f eaba53fa9c03</a:t>
            </a:r>
            <a:r>
              <a:rPr lang="en-US" altLang="zh-CN" sz="2000" dirty="0">
                <a:latin typeface="Book Antiqua" panose="02040602050305030304"/>
              </a:rPr>
              <a:t>. Afterward, running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sudo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docker </a:t>
            </a:r>
            <a:r>
              <a:rPr lang="en-US" altLang="zh-CN" spc="-5" dirty="0" err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ps</a:t>
            </a:r>
            <a:r>
              <a:rPr lang="en-US" altLang="zh-CN" spc="-5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/>
                <a:cs typeface="Courier New" panose="02070309020205020404"/>
              </a:rPr>
              <a:t> -a</a:t>
            </a:r>
            <a:r>
              <a:rPr lang="en-US" altLang="zh-CN" spc="-5" dirty="0">
                <a:solidFill>
                  <a:schemeClr val="bg1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sz="2000" dirty="0">
                <a:latin typeface="Book Antiqua" panose="02040602050305030304"/>
              </a:rPr>
              <a:t>will show that the container no longer exists.</a:t>
            </a:r>
          </a:p>
          <a:p>
            <a:endParaRPr lang="zh-CN" altLang="en-US" sz="2400" dirty="0">
              <a:latin typeface="Book Antiqua" panose="02040602050305030304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E3D1D3B-B720-5271-2A69-815E0B484571}"/>
              </a:ext>
            </a:extLst>
          </p:cNvPr>
          <p:cNvSpPr txBox="1">
            <a:spLocks/>
          </p:cNvSpPr>
          <p:nvPr/>
        </p:nvSpPr>
        <p:spPr>
          <a:xfrm>
            <a:off x="556301" y="824937"/>
            <a:ext cx="1189219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D93E2B"/>
                </a:solidFill>
                <a:latin typeface="Garamond" panose="02020404030301010803"/>
                <a:ea typeface="+mj-ea"/>
                <a:cs typeface="Garamond" panose="02020404030301010803"/>
              </a:defRPr>
            </a:lvl1pPr>
          </a:lstStyle>
          <a:p>
            <a:pPr marL="21590">
              <a:spcBef>
                <a:spcPts val="100"/>
              </a:spcBef>
            </a:pPr>
            <a:r>
              <a:rPr lang="en-US" altLang="zh-CN" kern="0" spc="30"/>
              <a:t>Install Node-RED Using Docker</a:t>
            </a:r>
            <a:endParaRPr lang="en-US" kern="0" spc="3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AC92E1-51CE-7032-338C-25FA0EC0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3857268"/>
            <a:ext cx="9944097" cy="7147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6507E5-9F4C-D1BD-B1AF-558A9F6C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5994559"/>
            <a:ext cx="9944097" cy="787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796169-1CA6-C588-FA26-4754B61FDD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22"/>
          <a:stretch/>
        </p:blipFill>
        <p:spPr>
          <a:xfrm>
            <a:off x="1143000" y="8128159"/>
            <a:ext cx="9944097" cy="7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10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AxMTk0NzBjMzY3OWVhYzRjMjAyNTdkMjZhMGQyZm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1212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1615</Words>
  <Application>Microsoft Office PowerPoint</Application>
  <PresentationFormat>Custom</PresentationFormat>
  <Paragraphs>238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 Unicode MS</vt:lpstr>
      <vt:lpstr>宋体</vt:lpstr>
      <vt:lpstr>等线</vt:lpstr>
      <vt:lpstr>Arial</vt:lpstr>
      <vt:lpstr>Book Antiqua</vt:lpstr>
      <vt:lpstr>Calibri</vt:lpstr>
      <vt:lpstr>Courier New</vt:lpstr>
      <vt:lpstr>Garamond</vt:lpstr>
      <vt:lpstr>Times New Roman</vt:lpstr>
      <vt:lpstr>Office Theme</vt:lpstr>
      <vt:lpstr>Create and activate a docker Account</vt:lpstr>
      <vt:lpstr>Docker for Linux: Setting Up</vt:lpstr>
      <vt:lpstr>Creating Your Docker Container</vt:lpstr>
      <vt:lpstr>Creating Your Docker Container</vt:lpstr>
      <vt:lpstr>Install Node-RED Using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MongoDB and Dashboard Modules in NodeRed</vt:lpstr>
      <vt:lpstr>Installing MongoDB and Dashboard Modules in NodeRed</vt:lpstr>
      <vt:lpstr>Accessing MongoDB</vt:lpstr>
      <vt:lpstr>Node-Red Example Program</vt:lpstr>
      <vt:lpstr>Node-Red Example Program</vt:lpstr>
      <vt:lpstr>Node-Red Example Program</vt:lpstr>
      <vt:lpstr>Node-Red Example Program</vt:lpstr>
      <vt:lpstr>Node-Red Example Program</vt:lpstr>
      <vt:lpstr>Exporting Node-Red Flow for  Submission</vt:lpstr>
      <vt:lpstr>Exporting Node-Red Flow for Submission</vt:lpstr>
      <vt:lpstr>Assignment 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 Guide for AWS EC2 Instance - v2</dc:title>
  <dc:creator/>
  <cp:lastModifiedBy>Bill</cp:lastModifiedBy>
  <cp:revision>77</cp:revision>
  <dcterms:created xsi:type="dcterms:W3CDTF">2020-10-05T03:32:00Z</dcterms:created>
  <dcterms:modified xsi:type="dcterms:W3CDTF">2024-09-23T08:31:35Z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2019-10-28T00:00:00Z</vt:filetime>
  </property>
  <property fmtid="{D5CDD505-2E9C-101B-9397-08002B2CF9AE}" pid="3" name="Creator">
    <vt:lpwstr>Keynote</vt:lpwstr>
  </property>
  <property fmtid="{D5CDD505-2E9C-101B-9397-08002B2CF9AE}" pid="4" name="LastSaved">
    <vt:filetime>2020-10-06T00:00:00Z</vt:filetime>
  </property>
  <property fmtid="{D5CDD505-2E9C-101B-9397-08002B2CF9AE}" pid="5" name="ICV">
    <vt:lpwstr>E746AD12D461414284F69198DD9ECE07</vt:lpwstr>
  </property>
  <property fmtid="{D5CDD505-2E9C-101B-9397-08002B2CF9AE}" pid="6" name="KSOProductBuildVer">
    <vt:lpwstr>2052-11.1.0.12358</vt:lpwstr>
  </property>
</Properties>
</file>